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44" r:id="rId3"/>
  </p:sldMasterIdLst>
  <p:notesMasterIdLst>
    <p:notesMasterId r:id="rId34"/>
  </p:notesMasterIdLst>
  <p:handoutMasterIdLst>
    <p:handoutMasterId r:id="rId35"/>
  </p:handoutMasterIdLst>
  <p:sldIdLst>
    <p:sldId id="630" r:id="rId4"/>
    <p:sldId id="651" r:id="rId5"/>
    <p:sldId id="441" r:id="rId6"/>
    <p:sldId id="627" r:id="rId7"/>
    <p:sldId id="632" r:id="rId8"/>
    <p:sldId id="633" r:id="rId9"/>
    <p:sldId id="629" r:id="rId10"/>
    <p:sldId id="638" r:id="rId11"/>
    <p:sldId id="635" r:id="rId12"/>
    <p:sldId id="637" r:id="rId13"/>
    <p:sldId id="612" r:id="rId14"/>
    <p:sldId id="610" r:id="rId15"/>
    <p:sldId id="616" r:id="rId16"/>
    <p:sldId id="577" r:id="rId17"/>
    <p:sldId id="652" r:id="rId18"/>
    <p:sldId id="644" r:id="rId19"/>
    <p:sldId id="649" r:id="rId20"/>
    <p:sldId id="641" r:id="rId21"/>
    <p:sldId id="640" r:id="rId22"/>
    <p:sldId id="576" r:id="rId23"/>
    <p:sldId id="646" r:id="rId24"/>
    <p:sldId id="580" r:id="rId25"/>
    <p:sldId id="608" r:id="rId26"/>
    <p:sldId id="609" r:id="rId27"/>
    <p:sldId id="642" r:id="rId28"/>
    <p:sldId id="650" r:id="rId29"/>
    <p:sldId id="618" r:id="rId30"/>
    <p:sldId id="619" r:id="rId31"/>
    <p:sldId id="645" r:id="rId32"/>
    <p:sldId id="573"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nch, Aisha" initials="BA" lastIdx="0" clrIdx="0"/>
  <p:cmAuthor id="1" name="Goebel, Kim" initials="GK" lastIdx="10" clrIdx="1">
    <p:extLst/>
  </p:cmAuthor>
  <p:cmAuthor id="2" name="Soto, Dawn" initials="SD" lastIdx="14" clrIdx="2">
    <p:extLst/>
  </p:cmAuthor>
  <p:cmAuthor id="3" name="Plubell, Vicka" initials="PV" lastIdx="2"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E4AF"/>
    <a:srgbClr val="FFD279"/>
    <a:srgbClr val="B7DEE8"/>
    <a:srgbClr val="FFFFFF"/>
    <a:srgbClr val="FFFFCC"/>
    <a:srgbClr val="31859C"/>
    <a:srgbClr val="ABABAB"/>
    <a:srgbClr val="000099"/>
    <a:srgbClr val="F9FC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64563" autoAdjust="0"/>
  </p:normalViewPr>
  <p:slideViewPr>
    <p:cSldViewPr>
      <p:cViewPr varScale="1">
        <p:scale>
          <a:sx n="61" d="100"/>
          <a:sy n="61" d="100"/>
        </p:scale>
        <p:origin x="2034" y="42"/>
      </p:cViewPr>
      <p:guideLst>
        <p:guide orient="horz" pos="2160"/>
        <p:guide pos="2880"/>
      </p:guideLst>
    </p:cSldViewPr>
  </p:slideViewPr>
  <p:outlineViewPr>
    <p:cViewPr>
      <p:scale>
        <a:sx n="33" d="100"/>
        <a:sy n="33" d="100"/>
      </p:scale>
      <p:origin x="0" y="110"/>
    </p:cViewPr>
  </p:outlineViewPr>
  <p:notesTextViewPr>
    <p:cViewPr>
      <p:scale>
        <a:sx n="150" d="100"/>
        <a:sy n="150" d="100"/>
      </p:scale>
      <p:origin x="0" y="0"/>
    </p:cViewPr>
  </p:notesTextViewPr>
  <p:sorterViewPr>
    <p:cViewPr>
      <p:scale>
        <a:sx n="120" d="100"/>
        <a:sy n="120" d="100"/>
      </p:scale>
      <p:origin x="0" y="-7560"/>
    </p:cViewPr>
  </p:sorterViewPr>
  <p:notesViewPr>
    <p:cSldViewPr>
      <p:cViewPr varScale="1">
        <p:scale>
          <a:sx n="52" d="100"/>
          <a:sy n="52" d="100"/>
        </p:scale>
        <p:origin x="-187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47625">
              <a:solidFill>
                <a:schemeClr val="bg1">
                  <a:lumMod val="50000"/>
                </a:schemeClr>
              </a:solidFill>
            </a:ln>
          </c:spPr>
          <c:dPt>
            <c:idx val="0"/>
            <c:bubble3D val="0"/>
            <c:spPr>
              <a:solidFill>
                <a:schemeClr val="accent6">
                  <a:lumMod val="75000"/>
                </a:schemeClr>
              </a:solidFill>
              <a:ln w="47625">
                <a:solidFill>
                  <a:schemeClr val="bg1">
                    <a:lumMod val="50000"/>
                  </a:schemeClr>
                </a:solidFill>
              </a:ln>
              <a:effectLst/>
            </c:spPr>
            <c:extLst>
              <c:ext xmlns:c16="http://schemas.microsoft.com/office/drawing/2014/chart" uri="{C3380CC4-5D6E-409C-BE32-E72D297353CC}">
                <c16:uniqueId val="{00000001-18E3-4EFE-94E2-0664243033EC}"/>
              </c:ext>
            </c:extLst>
          </c:dPt>
          <c:dPt>
            <c:idx val="1"/>
            <c:bubble3D val="0"/>
            <c:spPr>
              <a:solidFill>
                <a:schemeClr val="bg1"/>
              </a:solidFill>
              <a:ln w="47625">
                <a:solidFill>
                  <a:schemeClr val="bg1">
                    <a:lumMod val="50000"/>
                  </a:schemeClr>
                </a:solidFill>
              </a:ln>
              <a:effectLst/>
            </c:spPr>
            <c:extLst>
              <c:ext xmlns:c16="http://schemas.microsoft.com/office/drawing/2014/chart" uri="{C3380CC4-5D6E-409C-BE32-E72D297353CC}">
                <c16:uniqueId val="{00000002-18E3-4EFE-94E2-0664243033EC}"/>
              </c:ext>
            </c:extLst>
          </c:dPt>
          <c:dPt>
            <c:idx val="2"/>
            <c:bubble3D val="0"/>
            <c:spPr>
              <a:solidFill>
                <a:schemeClr val="accent3"/>
              </a:solidFill>
              <a:ln w="47625">
                <a:solidFill>
                  <a:schemeClr val="bg1">
                    <a:lumMod val="50000"/>
                  </a:schemeClr>
                </a:solidFill>
              </a:ln>
              <a:effectLst/>
            </c:spPr>
            <c:extLst>
              <c:ext xmlns:c16="http://schemas.microsoft.com/office/drawing/2014/chart" uri="{C3380CC4-5D6E-409C-BE32-E72D297353CC}">
                <c16:uniqueId val="{00000005-3DC1-41A9-9BC1-53B30A505AC7}"/>
              </c:ext>
            </c:extLst>
          </c:dPt>
          <c:dPt>
            <c:idx val="3"/>
            <c:bubble3D val="0"/>
            <c:spPr>
              <a:solidFill>
                <a:schemeClr val="accent4"/>
              </a:solidFill>
              <a:ln w="47625">
                <a:solidFill>
                  <a:schemeClr val="bg1">
                    <a:lumMod val="50000"/>
                  </a:schemeClr>
                </a:solidFill>
              </a:ln>
              <a:effectLst/>
            </c:spPr>
            <c:extLst>
              <c:ext xmlns:c16="http://schemas.microsoft.com/office/drawing/2014/chart" uri="{C3380CC4-5D6E-409C-BE32-E72D297353CC}">
                <c16:uniqueId val="{00000007-3DC1-41A9-9BC1-53B30A505AC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42</c:v>
                </c:pt>
                <c:pt idx="1">
                  <c:v>58</c:v>
                </c:pt>
                <c:pt idx="2">
                  <c:v>0</c:v>
                </c:pt>
                <c:pt idx="3">
                  <c:v>0</c:v>
                </c:pt>
              </c:numCache>
            </c:numRef>
          </c:val>
          <c:extLst>
            <c:ext xmlns:c16="http://schemas.microsoft.com/office/drawing/2014/chart" uri="{C3380CC4-5D6E-409C-BE32-E72D297353CC}">
              <c16:uniqueId val="{00000000-18E3-4EFE-94E2-0664243033E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4B199A-CEED-46A0-86D4-B49B896D4952}" type="doc">
      <dgm:prSet loTypeId="urn:microsoft.com/office/officeart/2008/layout/VerticalCurvedList" loCatId="list" qsTypeId="urn:microsoft.com/office/officeart/2005/8/quickstyle/simple2" qsCatId="simple" csTypeId="urn:microsoft.com/office/officeart/2005/8/colors/accent0_3" csCatId="mainScheme" phldr="1"/>
      <dgm:spPr/>
      <dgm:t>
        <a:bodyPr/>
        <a:lstStyle/>
        <a:p>
          <a:endParaRPr lang="en-US"/>
        </a:p>
      </dgm:t>
    </dgm:pt>
    <dgm:pt modelId="{1604E342-8B25-45A2-A8C1-717DE530C6D4}">
      <dgm:prSet phldrT="[Text]"/>
      <dgm:spPr/>
      <dgm:t>
        <a:bodyPr/>
        <a:lstStyle/>
        <a:p>
          <a:r>
            <a:rPr lang="en-US" dirty="0"/>
            <a:t>Being a good role model</a:t>
          </a:r>
        </a:p>
      </dgm:t>
    </dgm:pt>
    <dgm:pt modelId="{8410AD4D-7FF0-447F-95F0-52024AE59ACE}" type="parTrans" cxnId="{1D1CE201-3917-4465-AFAE-15408D3C9430}">
      <dgm:prSet/>
      <dgm:spPr/>
      <dgm:t>
        <a:bodyPr/>
        <a:lstStyle/>
        <a:p>
          <a:endParaRPr lang="en-US"/>
        </a:p>
      </dgm:t>
    </dgm:pt>
    <dgm:pt modelId="{26A2C901-D8DC-44AD-A386-CE44996266DD}" type="sibTrans" cxnId="{1D1CE201-3917-4465-AFAE-15408D3C9430}">
      <dgm:prSet/>
      <dgm:spPr/>
      <dgm:t>
        <a:bodyPr/>
        <a:lstStyle/>
        <a:p>
          <a:endParaRPr lang="en-US"/>
        </a:p>
      </dgm:t>
    </dgm:pt>
    <dgm:pt modelId="{9ADC347D-D64A-4F17-A921-9B7CF957F060}">
      <dgm:prSet phldrT="[Text]"/>
      <dgm:spPr>
        <a:solidFill>
          <a:srgbClr val="1F497D"/>
        </a:solidFill>
      </dgm:spPr>
      <dgm:t>
        <a:bodyPr/>
        <a:lstStyle/>
        <a:p>
          <a:r>
            <a:rPr lang="en-US" dirty="0"/>
            <a:t>Communicating effectively</a:t>
          </a:r>
        </a:p>
      </dgm:t>
    </dgm:pt>
    <dgm:pt modelId="{D08438B7-BBC8-4004-B14E-7A18DC30E734}" type="parTrans" cxnId="{F9425339-054D-49C3-8DDC-F03ADE9451FB}">
      <dgm:prSet/>
      <dgm:spPr/>
      <dgm:t>
        <a:bodyPr/>
        <a:lstStyle/>
        <a:p>
          <a:endParaRPr lang="en-US"/>
        </a:p>
      </dgm:t>
    </dgm:pt>
    <dgm:pt modelId="{A9F9532A-8C20-40CC-9AA2-91F93FA3C31D}" type="sibTrans" cxnId="{F9425339-054D-49C3-8DDC-F03ADE9451FB}">
      <dgm:prSet/>
      <dgm:spPr/>
      <dgm:t>
        <a:bodyPr/>
        <a:lstStyle/>
        <a:p>
          <a:endParaRPr lang="en-US"/>
        </a:p>
      </dgm:t>
    </dgm:pt>
    <dgm:pt modelId="{14C5452F-761C-4E7D-92BB-942947D959A2}">
      <dgm:prSet phldrT="[Text]"/>
      <dgm:spPr/>
      <dgm:t>
        <a:bodyPr/>
        <a:lstStyle/>
        <a:p>
          <a:r>
            <a:rPr lang="en-US" dirty="0"/>
            <a:t>Getting to know staff</a:t>
          </a:r>
        </a:p>
      </dgm:t>
    </dgm:pt>
    <dgm:pt modelId="{E740D3A7-BBBE-4E0A-8080-B15528BABB00}" type="parTrans" cxnId="{365B6203-EBB7-4927-AEE9-6AE1829E7DE4}">
      <dgm:prSet/>
      <dgm:spPr/>
      <dgm:t>
        <a:bodyPr/>
        <a:lstStyle/>
        <a:p>
          <a:endParaRPr lang="en-US"/>
        </a:p>
      </dgm:t>
    </dgm:pt>
    <dgm:pt modelId="{C805E917-4ED5-4F93-8452-B1F70BF9F404}" type="sibTrans" cxnId="{365B6203-EBB7-4927-AEE9-6AE1829E7DE4}">
      <dgm:prSet/>
      <dgm:spPr/>
      <dgm:t>
        <a:bodyPr/>
        <a:lstStyle/>
        <a:p>
          <a:endParaRPr lang="en-US"/>
        </a:p>
      </dgm:t>
    </dgm:pt>
    <dgm:pt modelId="{79362B88-FE53-4D4F-859B-B7458D72F761}">
      <dgm:prSet/>
      <dgm:spPr/>
      <dgm:t>
        <a:bodyPr/>
        <a:lstStyle/>
        <a:p>
          <a:r>
            <a:rPr lang="en-US" dirty="0"/>
            <a:t>Setting and meeting goals</a:t>
          </a:r>
        </a:p>
      </dgm:t>
    </dgm:pt>
    <dgm:pt modelId="{1418330F-0B63-47A3-BF91-40F7F6B3ABDE}" type="parTrans" cxnId="{5F65E770-F2F3-4280-88D2-ED19D976F2B4}">
      <dgm:prSet/>
      <dgm:spPr/>
      <dgm:t>
        <a:bodyPr/>
        <a:lstStyle/>
        <a:p>
          <a:endParaRPr lang="en-US"/>
        </a:p>
      </dgm:t>
    </dgm:pt>
    <dgm:pt modelId="{244FE7BD-D881-41F5-B15F-7822E92D02E2}" type="sibTrans" cxnId="{5F65E770-F2F3-4280-88D2-ED19D976F2B4}">
      <dgm:prSet/>
      <dgm:spPr/>
      <dgm:t>
        <a:bodyPr/>
        <a:lstStyle/>
        <a:p>
          <a:endParaRPr lang="en-US"/>
        </a:p>
      </dgm:t>
    </dgm:pt>
    <dgm:pt modelId="{45515458-8999-44F0-AE93-F56459CAC96E}">
      <dgm:prSet/>
      <dgm:spPr/>
      <dgm:t>
        <a:bodyPr/>
        <a:lstStyle/>
        <a:p>
          <a:r>
            <a:rPr lang="en-US" dirty="0"/>
            <a:t>Setting a positive environment</a:t>
          </a:r>
        </a:p>
      </dgm:t>
    </dgm:pt>
    <dgm:pt modelId="{91D14624-9C7C-4A2A-9E14-3A6D7E9CCF49}" type="parTrans" cxnId="{83146085-B7BD-4F3E-A374-887E7D44F677}">
      <dgm:prSet/>
      <dgm:spPr/>
      <dgm:t>
        <a:bodyPr/>
        <a:lstStyle/>
        <a:p>
          <a:endParaRPr lang="en-US"/>
        </a:p>
      </dgm:t>
    </dgm:pt>
    <dgm:pt modelId="{AD1F7112-C795-4A91-AE11-8D9762BEF499}" type="sibTrans" cxnId="{83146085-B7BD-4F3E-A374-887E7D44F677}">
      <dgm:prSet/>
      <dgm:spPr/>
      <dgm:t>
        <a:bodyPr/>
        <a:lstStyle/>
        <a:p>
          <a:endParaRPr lang="en-US"/>
        </a:p>
      </dgm:t>
    </dgm:pt>
    <dgm:pt modelId="{E45A3842-83F3-4FFE-A833-A8F4876EDD81}" type="pres">
      <dgm:prSet presAssocID="{B14B199A-CEED-46A0-86D4-B49B896D4952}" presName="Name0" presStyleCnt="0">
        <dgm:presLayoutVars>
          <dgm:chMax val="7"/>
          <dgm:chPref val="7"/>
          <dgm:dir/>
        </dgm:presLayoutVars>
      </dgm:prSet>
      <dgm:spPr/>
    </dgm:pt>
    <dgm:pt modelId="{451C724B-079A-40FD-839A-C75769DC0C1F}" type="pres">
      <dgm:prSet presAssocID="{B14B199A-CEED-46A0-86D4-B49B896D4952}" presName="Name1" presStyleCnt="0"/>
      <dgm:spPr/>
    </dgm:pt>
    <dgm:pt modelId="{438AAEC9-9895-44A1-A4E0-55D8CB2A761C}" type="pres">
      <dgm:prSet presAssocID="{B14B199A-CEED-46A0-86D4-B49B896D4952}" presName="cycle" presStyleCnt="0"/>
      <dgm:spPr/>
    </dgm:pt>
    <dgm:pt modelId="{E81F1959-1072-4265-B282-ABD2F1C18742}" type="pres">
      <dgm:prSet presAssocID="{B14B199A-CEED-46A0-86D4-B49B896D4952}" presName="srcNode" presStyleLbl="node1" presStyleIdx="0" presStyleCnt="5"/>
      <dgm:spPr/>
    </dgm:pt>
    <dgm:pt modelId="{E352F4A2-8BC4-45B5-9BC5-C0714C945490}" type="pres">
      <dgm:prSet presAssocID="{B14B199A-CEED-46A0-86D4-B49B896D4952}" presName="conn" presStyleLbl="parChTrans1D2" presStyleIdx="0" presStyleCnt="1"/>
      <dgm:spPr/>
    </dgm:pt>
    <dgm:pt modelId="{F30063AF-4BBD-4C05-AD89-1FA78C515DC2}" type="pres">
      <dgm:prSet presAssocID="{B14B199A-CEED-46A0-86D4-B49B896D4952}" presName="extraNode" presStyleLbl="node1" presStyleIdx="0" presStyleCnt="5"/>
      <dgm:spPr/>
    </dgm:pt>
    <dgm:pt modelId="{7DB90F67-44EA-4042-AEA0-3A040BE5A306}" type="pres">
      <dgm:prSet presAssocID="{B14B199A-CEED-46A0-86D4-B49B896D4952}" presName="dstNode" presStyleLbl="node1" presStyleIdx="0" presStyleCnt="5"/>
      <dgm:spPr/>
    </dgm:pt>
    <dgm:pt modelId="{4CFF5E4F-9C17-4911-9252-7BB0FE81288C}" type="pres">
      <dgm:prSet presAssocID="{45515458-8999-44F0-AE93-F56459CAC96E}" presName="text_1" presStyleLbl="node1" presStyleIdx="0" presStyleCnt="5">
        <dgm:presLayoutVars>
          <dgm:bulletEnabled val="1"/>
        </dgm:presLayoutVars>
      </dgm:prSet>
      <dgm:spPr/>
    </dgm:pt>
    <dgm:pt modelId="{27C55D68-9A5D-4FEB-B584-D533E6799055}" type="pres">
      <dgm:prSet presAssocID="{45515458-8999-44F0-AE93-F56459CAC96E}" presName="accent_1" presStyleCnt="0"/>
      <dgm:spPr/>
    </dgm:pt>
    <dgm:pt modelId="{B094554A-AE93-4513-9689-ADF28F800311}" type="pres">
      <dgm:prSet presAssocID="{45515458-8999-44F0-AE93-F56459CAC96E}" presName="accentRepeatNode" presStyleLbl="solidFgAcc1" presStyleIdx="0" presStyleCnt="5"/>
      <dgm:spPr/>
    </dgm:pt>
    <dgm:pt modelId="{C6BF06DE-6A5D-4C74-A97D-8FF4AC82DE36}" type="pres">
      <dgm:prSet presAssocID="{1604E342-8B25-45A2-A8C1-717DE530C6D4}" presName="text_2" presStyleLbl="node1" presStyleIdx="1" presStyleCnt="5">
        <dgm:presLayoutVars>
          <dgm:bulletEnabled val="1"/>
        </dgm:presLayoutVars>
      </dgm:prSet>
      <dgm:spPr/>
    </dgm:pt>
    <dgm:pt modelId="{E2B98C37-75E7-4F1E-9DAA-13EC13F2C796}" type="pres">
      <dgm:prSet presAssocID="{1604E342-8B25-45A2-A8C1-717DE530C6D4}" presName="accent_2" presStyleCnt="0"/>
      <dgm:spPr/>
    </dgm:pt>
    <dgm:pt modelId="{32B28A83-CA79-4048-9E48-5F2EFC9FC68C}" type="pres">
      <dgm:prSet presAssocID="{1604E342-8B25-45A2-A8C1-717DE530C6D4}" presName="accentRepeatNode" presStyleLbl="solidFgAcc1" presStyleIdx="1" presStyleCnt="5"/>
      <dgm:spPr/>
    </dgm:pt>
    <dgm:pt modelId="{14137210-89E6-47B2-A58D-CB5707DEA2D8}" type="pres">
      <dgm:prSet presAssocID="{9ADC347D-D64A-4F17-A921-9B7CF957F060}" presName="text_3" presStyleLbl="node1" presStyleIdx="2" presStyleCnt="5">
        <dgm:presLayoutVars>
          <dgm:bulletEnabled val="1"/>
        </dgm:presLayoutVars>
      </dgm:prSet>
      <dgm:spPr/>
    </dgm:pt>
    <dgm:pt modelId="{FF8B2A11-BC1E-47D7-ABB4-BAD145DF8139}" type="pres">
      <dgm:prSet presAssocID="{9ADC347D-D64A-4F17-A921-9B7CF957F060}" presName="accent_3" presStyleCnt="0"/>
      <dgm:spPr/>
    </dgm:pt>
    <dgm:pt modelId="{4F3BE6F5-72BD-4CC8-AE8F-638B1E08CCC4}" type="pres">
      <dgm:prSet presAssocID="{9ADC347D-D64A-4F17-A921-9B7CF957F060}" presName="accentRepeatNode" presStyleLbl="solidFgAcc1" presStyleIdx="2" presStyleCnt="5"/>
      <dgm:spPr/>
    </dgm:pt>
    <dgm:pt modelId="{086C6282-8451-4FE2-883F-B399E06297A6}" type="pres">
      <dgm:prSet presAssocID="{14C5452F-761C-4E7D-92BB-942947D959A2}" presName="text_4" presStyleLbl="node1" presStyleIdx="3" presStyleCnt="5">
        <dgm:presLayoutVars>
          <dgm:bulletEnabled val="1"/>
        </dgm:presLayoutVars>
      </dgm:prSet>
      <dgm:spPr/>
    </dgm:pt>
    <dgm:pt modelId="{C31E57A9-64C9-402B-8707-054064FE1271}" type="pres">
      <dgm:prSet presAssocID="{14C5452F-761C-4E7D-92BB-942947D959A2}" presName="accent_4" presStyleCnt="0"/>
      <dgm:spPr/>
    </dgm:pt>
    <dgm:pt modelId="{E8B362B7-EE6D-4679-97CC-2FE0F1B4C8FE}" type="pres">
      <dgm:prSet presAssocID="{14C5452F-761C-4E7D-92BB-942947D959A2}" presName="accentRepeatNode" presStyleLbl="solidFgAcc1" presStyleIdx="3" presStyleCnt="5"/>
      <dgm:spPr/>
    </dgm:pt>
    <dgm:pt modelId="{458B71FF-11F7-4CA9-BAB1-3CFE9ECDE356}" type="pres">
      <dgm:prSet presAssocID="{79362B88-FE53-4D4F-859B-B7458D72F761}" presName="text_5" presStyleLbl="node1" presStyleIdx="4" presStyleCnt="5">
        <dgm:presLayoutVars>
          <dgm:bulletEnabled val="1"/>
        </dgm:presLayoutVars>
      </dgm:prSet>
      <dgm:spPr/>
    </dgm:pt>
    <dgm:pt modelId="{67C23652-6A5D-4868-9397-6DC4C196DD1E}" type="pres">
      <dgm:prSet presAssocID="{79362B88-FE53-4D4F-859B-B7458D72F761}" presName="accent_5" presStyleCnt="0"/>
      <dgm:spPr/>
    </dgm:pt>
    <dgm:pt modelId="{6F4B0EA5-8E69-4A1B-B819-C4D393E1EC22}" type="pres">
      <dgm:prSet presAssocID="{79362B88-FE53-4D4F-859B-B7458D72F761}" presName="accentRepeatNode" presStyleLbl="solidFgAcc1" presStyleIdx="4" presStyleCnt="5"/>
      <dgm:spPr/>
    </dgm:pt>
  </dgm:ptLst>
  <dgm:cxnLst>
    <dgm:cxn modelId="{1D1CE201-3917-4465-AFAE-15408D3C9430}" srcId="{B14B199A-CEED-46A0-86D4-B49B896D4952}" destId="{1604E342-8B25-45A2-A8C1-717DE530C6D4}" srcOrd="1" destOrd="0" parTransId="{8410AD4D-7FF0-447F-95F0-52024AE59ACE}" sibTransId="{26A2C901-D8DC-44AD-A386-CE44996266DD}"/>
    <dgm:cxn modelId="{365B6203-EBB7-4927-AEE9-6AE1829E7DE4}" srcId="{B14B199A-CEED-46A0-86D4-B49B896D4952}" destId="{14C5452F-761C-4E7D-92BB-942947D959A2}" srcOrd="3" destOrd="0" parTransId="{E740D3A7-BBBE-4E0A-8080-B15528BABB00}" sibTransId="{C805E917-4ED5-4F93-8452-B1F70BF9F404}"/>
    <dgm:cxn modelId="{801FD530-CEB5-4DAB-8E4F-65730BB397BD}" type="presOf" srcId="{79362B88-FE53-4D4F-859B-B7458D72F761}" destId="{458B71FF-11F7-4CA9-BAB1-3CFE9ECDE356}" srcOrd="0" destOrd="0" presId="urn:microsoft.com/office/officeart/2008/layout/VerticalCurvedList"/>
    <dgm:cxn modelId="{06052F38-EA6D-4C6B-9ADD-8DF22A0AC10F}" type="presOf" srcId="{AD1F7112-C795-4A91-AE11-8D9762BEF499}" destId="{E352F4A2-8BC4-45B5-9BC5-C0714C945490}" srcOrd="0" destOrd="0" presId="urn:microsoft.com/office/officeart/2008/layout/VerticalCurvedList"/>
    <dgm:cxn modelId="{F9425339-054D-49C3-8DDC-F03ADE9451FB}" srcId="{B14B199A-CEED-46A0-86D4-B49B896D4952}" destId="{9ADC347D-D64A-4F17-A921-9B7CF957F060}" srcOrd="2" destOrd="0" parTransId="{D08438B7-BBC8-4004-B14E-7A18DC30E734}" sibTransId="{A9F9532A-8C20-40CC-9AA2-91F93FA3C31D}"/>
    <dgm:cxn modelId="{5F65E770-F2F3-4280-88D2-ED19D976F2B4}" srcId="{B14B199A-CEED-46A0-86D4-B49B896D4952}" destId="{79362B88-FE53-4D4F-859B-B7458D72F761}" srcOrd="4" destOrd="0" parTransId="{1418330F-0B63-47A3-BF91-40F7F6B3ABDE}" sibTransId="{244FE7BD-D881-41F5-B15F-7822E92D02E2}"/>
    <dgm:cxn modelId="{83146085-B7BD-4F3E-A374-887E7D44F677}" srcId="{B14B199A-CEED-46A0-86D4-B49B896D4952}" destId="{45515458-8999-44F0-AE93-F56459CAC96E}" srcOrd="0" destOrd="0" parTransId="{91D14624-9C7C-4A2A-9E14-3A6D7E9CCF49}" sibTransId="{AD1F7112-C795-4A91-AE11-8D9762BEF499}"/>
    <dgm:cxn modelId="{BF932489-B58D-4625-98DF-72D069EF5D08}" type="presOf" srcId="{B14B199A-CEED-46A0-86D4-B49B896D4952}" destId="{E45A3842-83F3-4FFE-A833-A8F4876EDD81}" srcOrd="0" destOrd="0" presId="urn:microsoft.com/office/officeart/2008/layout/VerticalCurvedList"/>
    <dgm:cxn modelId="{D14DFBA8-8C38-4F49-8E40-675118DE7BFC}" type="presOf" srcId="{1604E342-8B25-45A2-A8C1-717DE530C6D4}" destId="{C6BF06DE-6A5D-4C74-A97D-8FF4AC82DE36}" srcOrd="0" destOrd="0" presId="urn:microsoft.com/office/officeart/2008/layout/VerticalCurvedList"/>
    <dgm:cxn modelId="{7EF594B3-67B1-4417-B8BB-E0C434695F45}" type="presOf" srcId="{45515458-8999-44F0-AE93-F56459CAC96E}" destId="{4CFF5E4F-9C17-4911-9252-7BB0FE81288C}" srcOrd="0" destOrd="0" presId="urn:microsoft.com/office/officeart/2008/layout/VerticalCurvedList"/>
    <dgm:cxn modelId="{1E7388D1-DFF4-48FF-B8D8-4DA03638CF2E}" type="presOf" srcId="{9ADC347D-D64A-4F17-A921-9B7CF957F060}" destId="{14137210-89E6-47B2-A58D-CB5707DEA2D8}" srcOrd="0" destOrd="0" presId="urn:microsoft.com/office/officeart/2008/layout/VerticalCurvedList"/>
    <dgm:cxn modelId="{D78D83DD-4234-438A-947E-14EE49D7EE72}" type="presOf" srcId="{14C5452F-761C-4E7D-92BB-942947D959A2}" destId="{086C6282-8451-4FE2-883F-B399E06297A6}" srcOrd="0" destOrd="0" presId="urn:microsoft.com/office/officeart/2008/layout/VerticalCurvedList"/>
    <dgm:cxn modelId="{C31CE073-F3B2-4D79-A75A-A6BEBDD0A996}" type="presParOf" srcId="{E45A3842-83F3-4FFE-A833-A8F4876EDD81}" destId="{451C724B-079A-40FD-839A-C75769DC0C1F}" srcOrd="0" destOrd="0" presId="urn:microsoft.com/office/officeart/2008/layout/VerticalCurvedList"/>
    <dgm:cxn modelId="{FE2017C9-CE11-4CE3-8194-1798819C9303}" type="presParOf" srcId="{451C724B-079A-40FD-839A-C75769DC0C1F}" destId="{438AAEC9-9895-44A1-A4E0-55D8CB2A761C}" srcOrd="0" destOrd="0" presId="urn:microsoft.com/office/officeart/2008/layout/VerticalCurvedList"/>
    <dgm:cxn modelId="{91699A35-9A16-4FA7-972E-5755DA7FE432}" type="presParOf" srcId="{438AAEC9-9895-44A1-A4E0-55D8CB2A761C}" destId="{E81F1959-1072-4265-B282-ABD2F1C18742}" srcOrd="0" destOrd="0" presId="urn:microsoft.com/office/officeart/2008/layout/VerticalCurvedList"/>
    <dgm:cxn modelId="{92BA1192-1987-46E2-8861-2CB32AA1CA0B}" type="presParOf" srcId="{438AAEC9-9895-44A1-A4E0-55D8CB2A761C}" destId="{E352F4A2-8BC4-45B5-9BC5-C0714C945490}" srcOrd="1" destOrd="0" presId="urn:microsoft.com/office/officeart/2008/layout/VerticalCurvedList"/>
    <dgm:cxn modelId="{4C6A20F5-A0C2-497A-987C-CF17CDD25642}" type="presParOf" srcId="{438AAEC9-9895-44A1-A4E0-55D8CB2A761C}" destId="{F30063AF-4BBD-4C05-AD89-1FA78C515DC2}" srcOrd="2" destOrd="0" presId="urn:microsoft.com/office/officeart/2008/layout/VerticalCurvedList"/>
    <dgm:cxn modelId="{EBF709C6-54F2-4E96-B6E4-9B7579C84136}" type="presParOf" srcId="{438AAEC9-9895-44A1-A4E0-55D8CB2A761C}" destId="{7DB90F67-44EA-4042-AEA0-3A040BE5A306}" srcOrd="3" destOrd="0" presId="urn:microsoft.com/office/officeart/2008/layout/VerticalCurvedList"/>
    <dgm:cxn modelId="{5C7919A8-7935-4DBE-BF11-D6FEA38B304E}" type="presParOf" srcId="{451C724B-079A-40FD-839A-C75769DC0C1F}" destId="{4CFF5E4F-9C17-4911-9252-7BB0FE81288C}" srcOrd="1" destOrd="0" presId="urn:microsoft.com/office/officeart/2008/layout/VerticalCurvedList"/>
    <dgm:cxn modelId="{1052F627-C7DB-4851-BB00-5DCD95BE578B}" type="presParOf" srcId="{451C724B-079A-40FD-839A-C75769DC0C1F}" destId="{27C55D68-9A5D-4FEB-B584-D533E6799055}" srcOrd="2" destOrd="0" presId="urn:microsoft.com/office/officeart/2008/layout/VerticalCurvedList"/>
    <dgm:cxn modelId="{7EB51BD6-6233-4581-960B-59E1D3E19BBF}" type="presParOf" srcId="{27C55D68-9A5D-4FEB-B584-D533E6799055}" destId="{B094554A-AE93-4513-9689-ADF28F800311}" srcOrd="0" destOrd="0" presId="urn:microsoft.com/office/officeart/2008/layout/VerticalCurvedList"/>
    <dgm:cxn modelId="{6C271121-66B8-4418-9281-9024A2B01AFB}" type="presParOf" srcId="{451C724B-079A-40FD-839A-C75769DC0C1F}" destId="{C6BF06DE-6A5D-4C74-A97D-8FF4AC82DE36}" srcOrd="3" destOrd="0" presId="urn:microsoft.com/office/officeart/2008/layout/VerticalCurvedList"/>
    <dgm:cxn modelId="{8EDA1610-DAD5-4A06-B90A-E8855F335047}" type="presParOf" srcId="{451C724B-079A-40FD-839A-C75769DC0C1F}" destId="{E2B98C37-75E7-4F1E-9DAA-13EC13F2C796}" srcOrd="4" destOrd="0" presId="urn:microsoft.com/office/officeart/2008/layout/VerticalCurvedList"/>
    <dgm:cxn modelId="{8CE6B546-B1DE-40BF-9A05-47C6790BB0DA}" type="presParOf" srcId="{E2B98C37-75E7-4F1E-9DAA-13EC13F2C796}" destId="{32B28A83-CA79-4048-9E48-5F2EFC9FC68C}" srcOrd="0" destOrd="0" presId="urn:microsoft.com/office/officeart/2008/layout/VerticalCurvedList"/>
    <dgm:cxn modelId="{E7760A1F-0AC0-4529-ADFA-AB100379B81B}" type="presParOf" srcId="{451C724B-079A-40FD-839A-C75769DC0C1F}" destId="{14137210-89E6-47B2-A58D-CB5707DEA2D8}" srcOrd="5" destOrd="0" presId="urn:microsoft.com/office/officeart/2008/layout/VerticalCurvedList"/>
    <dgm:cxn modelId="{EC20B38E-F338-4DDB-8CE1-506B78AB7527}" type="presParOf" srcId="{451C724B-079A-40FD-839A-C75769DC0C1F}" destId="{FF8B2A11-BC1E-47D7-ABB4-BAD145DF8139}" srcOrd="6" destOrd="0" presId="urn:microsoft.com/office/officeart/2008/layout/VerticalCurvedList"/>
    <dgm:cxn modelId="{C04265F7-B756-4347-873A-C924E318C05D}" type="presParOf" srcId="{FF8B2A11-BC1E-47D7-ABB4-BAD145DF8139}" destId="{4F3BE6F5-72BD-4CC8-AE8F-638B1E08CCC4}" srcOrd="0" destOrd="0" presId="urn:microsoft.com/office/officeart/2008/layout/VerticalCurvedList"/>
    <dgm:cxn modelId="{DE70680E-7709-4EA8-AA07-82F23E1A6C01}" type="presParOf" srcId="{451C724B-079A-40FD-839A-C75769DC0C1F}" destId="{086C6282-8451-4FE2-883F-B399E06297A6}" srcOrd="7" destOrd="0" presId="urn:microsoft.com/office/officeart/2008/layout/VerticalCurvedList"/>
    <dgm:cxn modelId="{24707922-A820-429F-9410-7EEC4F967996}" type="presParOf" srcId="{451C724B-079A-40FD-839A-C75769DC0C1F}" destId="{C31E57A9-64C9-402B-8707-054064FE1271}" srcOrd="8" destOrd="0" presId="urn:microsoft.com/office/officeart/2008/layout/VerticalCurvedList"/>
    <dgm:cxn modelId="{7580ADF6-433D-42CD-9D4E-C443969A4528}" type="presParOf" srcId="{C31E57A9-64C9-402B-8707-054064FE1271}" destId="{E8B362B7-EE6D-4679-97CC-2FE0F1B4C8FE}" srcOrd="0" destOrd="0" presId="urn:microsoft.com/office/officeart/2008/layout/VerticalCurvedList"/>
    <dgm:cxn modelId="{8C565504-6181-43AF-A0A6-5B4C61DE462E}" type="presParOf" srcId="{451C724B-079A-40FD-839A-C75769DC0C1F}" destId="{458B71FF-11F7-4CA9-BAB1-3CFE9ECDE356}" srcOrd="9" destOrd="0" presId="urn:microsoft.com/office/officeart/2008/layout/VerticalCurvedList"/>
    <dgm:cxn modelId="{E45AB65A-450C-4AED-AD7D-17D56402BF3F}" type="presParOf" srcId="{451C724B-079A-40FD-839A-C75769DC0C1F}" destId="{67C23652-6A5D-4868-9397-6DC4C196DD1E}" srcOrd="10" destOrd="0" presId="urn:microsoft.com/office/officeart/2008/layout/VerticalCurvedList"/>
    <dgm:cxn modelId="{DABB28A2-4B00-4B23-96E4-349A83AC6422}" type="presParOf" srcId="{67C23652-6A5D-4868-9397-6DC4C196DD1E}" destId="{6F4B0EA5-8E69-4A1B-B819-C4D393E1EC2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FA19F1-0686-45EE-A401-2644503C0A7C}" type="doc">
      <dgm:prSet loTypeId="urn:microsoft.com/office/officeart/2011/layout/TabList" loCatId="list" qsTypeId="urn:microsoft.com/office/officeart/2005/8/quickstyle/simple2" qsCatId="simple" csTypeId="urn:microsoft.com/office/officeart/2005/8/colors/colorful5" csCatId="colorful" phldr="1"/>
      <dgm:spPr/>
      <dgm:t>
        <a:bodyPr/>
        <a:lstStyle/>
        <a:p>
          <a:endParaRPr lang="en-US"/>
        </a:p>
      </dgm:t>
    </dgm:pt>
    <dgm:pt modelId="{9FF8E8B0-5051-4C97-80E9-BF0376A33969}">
      <dgm:prSet phldrT="[Text]" custT="1"/>
      <dgm:spPr>
        <a:solidFill>
          <a:schemeClr val="bg1">
            <a:lumMod val="50000"/>
          </a:schemeClr>
        </a:solidFill>
        <a:ln>
          <a:noFill/>
        </a:ln>
      </dgm:spPr>
      <dgm:t>
        <a:bodyPr/>
        <a:lstStyle/>
        <a:p>
          <a:pPr algn="ctr"/>
          <a:r>
            <a:rPr lang="en-US" sz="2600" b="1" dirty="0"/>
            <a:t>Do it Immediately</a:t>
          </a:r>
        </a:p>
      </dgm:t>
    </dgm:pt>
    <dgm:pt modelId="{12AB467B-C304-4E63-BB9F-8C4F791052EB}" type="parTrans" cxnId="{B40D4593-3B0C-4BE3-B71B-3EFD8A575549}">
      <dgm:prSet/>
      <dgm:spPr/>
      <dgm:t>
        <a:bodyPr/>
        <a:lstStyle/>
        <a:p>
          <a:endParaRPr lang="en-US" sz="2400" b="1"/>
        </a:p>
      </dgm:t>
    </dgm:pt>
    <dgm:pt modelId="{EBFF69A2-7404-4B76-9EE5-0B97BA040430}" type="sibTrans" cxnId="{B40D4593-3B0C-4BE3-B71B-3EFD8A575549}">
      <dgm:prSet/>
      <dgm:spPr/>
      <dgm:t>
        <a:bodyPr/>
        <a:lstStyle/>
        <a:p>
          <a:endParaRPr lang="en-US" sz="2400" b="1"/>
        </a:p>
      </dgm:t>
    </dgm:pt>
    <dgm:pt modelId="{E77B65F5-A1E6-4402-AAA6-E6A98748056F}">
      <dgm:prSet phldrT="[Text]" custT="1"/>
      <dgm:spPr>
        <a:solidFill>
          <a:schemeClr val="bg1">
            <a:lumMod val="50000"/>
          </a:schemeClr>
        </a:solidFill>
        <a:ln>
          <a:noFill/>
        </a:ln>
      </dgm:spPr>
      <dgm:t>
        <a:bodyPr/>
        <a:lstStyle/>
        <a:p>
          <a:r>
            <a:rPr lang="en-US" sz="2600" b="1" dirty="0"/>
            <a:t>Be Specific</a:t>
          </a:r>
        </a:p>
      </dgm:t>
    </dgm:pt>
    <dgm:pt modelId="{F8977A80-24AC-4985-ACED-C5290C6D10DB}" type="parTrans" cxnId="{0BD265F6-45F3-4638-9604-EE0FCCA2B210}">
      <dgm:prSet/>
      <dgm:spPr/>
      <dgm:t>
        <a:bodyPr/>
        <a:lstStyle/>
        <a:p>
          <a:endParaRPr lang="en-US" sz="2400" b="1"/>
        </a:p>
      </dgm:t>
    </dgm:pt>
    <dgm:pt modelId="{811CF5F7-2110-4BBB-AE46-0EB59B6CD9B4}" type="sibTrans" cxnId="{0BD265F6-45F3-4638-9604-EE0FCCA2B210}">
      <dgm:prSet/>
      <dgm:spPr/>
      <dgm:t>
        <a:bodyPr/>
        <a:lstStyle/>
        <a:p>
          <a:endParaRPr lang="en-US" sz="2400" b="1"/>
        </a:p>
      </dgm:t>
    </dgm:pt>
    <dgm:pt modelId="{1CE882B5-9D43-4D56-8262-3AA0B4577903}">
      <dgm:prSet phldrT="[Text]" custT="1"/>
      <dgm:spPr>
        <a:solidFill>
          <a:schemeClr val="bg1">
            <a:lumMod val="50000"/>
          </a:schemeClr>
        </a:solidFill>
        <a:ln>
          <a:noFill/>
        </a:ln>
      </dgm:spPr>
      <dgm:t>
        <a:bodyPr/>
        <a:lstStyle/>
        <a:p>
          <a:r>
            <a:rPr lang="en-US" sz="2600" b="1" dirty="0"/>
            <a:t>Be Genuine</a:t>
          </a:r>
        </a:p>
      </dgm:t>
    </dgm:pt>
    <dgm:pt modelId="{961AC83D-3893-4BF8-A892-EC4564BC212E}" type="parTrans" cxnId="{B736F94D-EC36-437A-9CF4-0C16A88EC316}">
      <dgm:prSet/>
      <dgm:spPr/>
      <dgm:t>
        <a:bodyPr/>
        <a:lstStyle/>
        <a:p>
          <a:endParaRPr lang="en-US" sz="2400" b="1"/>
        </a:p>
      </dgm:t>
    </dgm:pt>
    <dgm:pt modelId="{C5CEB9FD-5E51-4A79-9E95-233E33710CC9}" type="sibTrans" cxnId="{B736F94D-EC36-437A-9CF4-0C16A88EC316}">
      <dgm:prSet/>
      <dgm:spPr/>
      <dgm:t>
        <a:bodyPr/>
        <a:lstStyle/>
        <a:p>
          <a:endParaRPr lang="en-US" sz="2400" b="1"/>
        </a:p>
      </dgm:t>
    </dgm:pt>
    <dgm:pt modelId="{14B40DE8-E5E3-467A-903B-54DCD96DEC73}">
      <dgm:prSet custT="1"/>
      <dgm:spPr>
        <a:solidFill>
          <a:schemeClr val="bg1">
            <a:lumMod val="50000"/>
          </a:schemeClr>
        </a:solidFill>
        <a:ln>
          <a:noFill/>
        </a:ln>
      </dgm:spPr>
      <dgm:t>
        <a:bodyPr/>
        <a:lstStyle/>
        <a:p>
          <a:r>
            <a:rPr lang="en-US" sz="2600" b="1" dirty="0"/>
            <a:t>Encourage </a:t>
          </a:r>
          <a:r>
            <a:rPr lang="en-US" sz="2500" b="1" dirty="0"/>
            <a:t>Continuously</a:t>
          </a:r>
        </a:p>
      </dgm:t>
    </dgm:pt>
    <dgm:pt modelId="{561BB131-EC78-4DDC-A85A-B02134E49D1F}" type="parTrans" cxnId="{FA5DCA93-D349-4C6A-8BF6-8B1C448B6F5E}">
      <dgm:prSet/>
      <dgm:spPr/>
      <dgm:t>
        <a:bodyPr/>
        <a:lstStyle/>
        <a:p>
          <a:endParaRPr lang="en-US" sz="2400" b="1"/>
        </a:p>
      </dgm:t>
    </dgm:pt>
    <dgm:pt modelId="{A41018CD-F3F0-48F4-A0BD-14455B70E417}" type="sibTrans" cxnId="{FA5DCA93-D349-4C6A-8BF6-8B1C448B6F5E}">
      <dgm:prSet/>
      <dgm:spPr/>
      <dgm:t>
        <a:bodyPr/>
        <a:lstStyle/>
        <a:p>
          <a:endParaRPr lang="en-US" sz="2400" b="1"/>
        </a:p>
      </dgm:t>
    </dgm:pt>
    <dgm:pt modelId="{ED67AB15-2194-4CEA-AD3F-762E9B686597}">
      <dgm:prSet custT="1"/>
      <dgm:spPr>
        <a:solidFill>
          <a:schemeClr val="bg1">
            <a:lumMod val="50000"/>
          </a:schemeClr>
        </a:solidFill>
        <a:ln>
          <a:noFill/>
        </a:ln>
      </dgm:spPr>
      <dgm:t>
        <a:bodyPr/>
        <a:lstStyle/>
        <a:p>
          <a:r>
            <a:rPr lang="en-US" sz="2600" b="1" dirty="0"/>
            <a:t>Give Kudos</a:t>
          </a:r>
        </a:p>
      </dgm:t>
    </dgm:pt>
    <dgm:pt modelId="{C2486263-80D0-40D7-A8FF-EC63293F3614}" type="parTrans" cxnId="{D6C762F2-9E2E-4C34-9806-CE0C4A0D48FB}">
      <dgm:prSet/>
      <dgm:spPr/>
      <dgm:t>
        <a:bodyPr/>
        <a:lstStyle/>
        <a:p>
          <a:endParaRPr lang="en-US" sz="2400" b="1"/>
        </a:p>
      </dgm:t>
    </dgm:pt>
    <dgm:pt modelId="{968CD941-A3A1-4E46-9330-9156D3CA93E1}" type="sibTrans" cxnId="{D6C762F2-9E2E-4C34-9806-CE0C4A0D48FB}">
      <dgm:prSet/>
      <dgm:spPr/>
      <dgm:t>
        <a:bodyPr/>
        <a:lstStyle/>
        <a:p>
          <a:endParaRPr lang="en-US" sz="2400" b="1"/>
        </a:p>
      </dgm:t>
    </dgm:pt>
    <dgm:pt modelId="{BAAF5BA8-2186-442C-AF75-1E26812EC1D2}">
      <dgm:prSet custT="1"/>
      <dgm:spPr/>
      <dgm:t>
        <a:bodyPr anchor="ctr"/>
        <a:lstStyle/>
        <a:p>
          <a:pPr>
            <a:spcAft>
              <a:spcPts val="0"/>
            </a:spcAft>
          </a:pPr>
          <a:r>
            <a:rPr lang="en-US" sz="2000" dirty="0">
              <a:solidFill>
                <a:srgbClr val="000000"/>
              </a:solidFill>
            </a:rPr>
            <a:t>  The more time that passes between great     </a:t>
          </a:r>
        </a:p>
        <a:p>
          <a:pPr>
            <a:spcAft>
              <a:spcPts val="0"/>
            </a:spcAft>
          </a:pPr>
          <a:r>
            <a:rPr lang="en-US" sz="2000" dirty="0">
              <a:solidFill>
                <a:srgbClr val="000000"/>
              </a:solidFill>
            </a:rPr>
            <a:t>  performance and recognition, the lower the impact.</a:t>
          </a:r>
        </a:p>
      </dgm:t>
    </dgm:pt>
    <dgm:pt modelId="{CA14CEA2-D807-43E4-9769-B4FDC16A316F}" type="parTrans" cxnId="{1A151CD8-9405-473C-AF90-1385FEE1A222}">
      <dgm:prSet/>
      <dgm:spPr/>
      <dgm:t>
        <a:bodyPr/>
        <a:lstStyle/>
        <a:p>
          <a:endParaRPr lang="en-US"/>
        </a:p>
      </dgm:t>
    </dgm:pt>
    <dgm:pt modelId="{EBC9CF00-60E7-40CC-9402-B0F78704E7EA}" type="sibTrans" cxnId="{1A151CD8-9405-473C-AF90-1385FEE1A222}">
      <dgm:prSet/>
      <dgm:spPr/>
      <dgm:t>
        <a:bodyPr/>
        <a:lstStyle/>
        <a:p>
          <a:endParaRPr lang="en-US"/>
        </a:p>
      </dgm:t>
    </dgm:pt>
    <dgm:pt modelId="{3EF5544A-B2ED-46E1-88DD-5B03DE997A2B}">
      <dgm:prSet custT="1"/>
      <dgm:spPr/>
      <dgm:t>
        <a:bodyPr anchor="ctr"/>
        <a:lstStyle/>
        <a:p>
          <a:pPr>
            <a:spcAft>
              <a:spcPts val="0"/>
            </a:spcAft>
          </a:pPr>
          <a:r>
            <a:rPr lang="en-US" sz="2000" dirty="0">
              <a:solidFill>
                <a:srgbClr val="000000"/>
              </a:solidFill>
            </a:rPr>
            <a:t>  Don’t just tell an employee she did a good job, tell   </a:t>
          </a:r>
        </a:p>
        <a:p>
          <a:pPr>
            <a:spcAft>
              <a:spcPts val="0"/>
            </a:spcAft>
          </a:pPr>
          <a:r>
            <a:rPr lang="en-US" sz="2000" dirty="0">
              <a:solidFill>
                <a:srgbClr val="000000"/>
              </a:solidFill>
            </a:rPr>
            <a:t>  her how she did a good job. This will inspire her to  </a:t>
          </a:r>
        </a:p>
        <a:p>
          <a:pPr>
            <a:spcAft>
              <a:spcPts val="0"/>
            </a:spcAft>
          </a:pPr>
          <a:r>
            <a:rPr lang="en-US" sz="2000" dirty="0">
              <a:solidFill>
                <a:srgbClr val="000000"/>
              </a:solidFill>
            </a:rPr>
            <a:t>  work harder.</a:t>
          </a:r>
        </a:p>
      </dgm:t>
    </dgm:pt>
    <dgm:pt modelId="{E5192EEC-A662-46A6-9880-F9F9E5B72BFB}" type="parTrans" cxnId="{8D968E5F-73BD-443B-BDC5-8F5F33DDB567}">
      <dgm:prSet/>
      <dgm:spPr/>
      <dgm:t>
        <a:bodyPr/>
        <a:lstStyle/>
        <a:p>
          <a:endParaRPr lang="en-US"/>
        </a:p>
      </dgm:t>
    </dgm:pt>
    <dgm:pt modelId="{250BD58F-CE87-4A43-B0E6-35B9682EDCF6}" type="sibTrans" cxnId="{8D968E5F-73BD-443B-BDC5-8F5F33DDB567}">
      <dgm:prSet/>
      <dgm:spPr/>
      <dgm:t>
        <a:bodyPr/>
        <a:lstStyle/>
        <a:p>
          <a:endParaRPr lang="en-US"/>
        </a:p>
      </dgm:t>
    </dgm:pt>
    <dgm:pt modelId="{D980BD62-2912-4513-B2C0-7E033F963EA1}">
      <dgm:prSet custT="1"/>
      <dgm:spPr/>
      <dgm:t>
        <a:bodyPr anchor="ctr"/>
        <a:lstStyle/>
        <a:p>
          <a:pPr>
            <a:spcAft>
              <a:spcPts val="0"/>
            </a:spcAft>
          </a:pPr>
          <a:r>
            <a:rPr lang="en-US" sz="2000" dirty="0">
              <a:solidFill>
                <a:srgbClr val="000000"/>
              </a:solidFill>
            </a:rPr>
            <a:t>  Be genuine and let your employees know how you  </a:t>
          </a:r>
        </a:p>
        <a:p>
          <a:pPr>
            <a:spcAft>
              <a:spcPts val="0"/>
            </a:spcAft>
          </a:pPr>
          <a:r>
            <a:rPr lang="en-US" sz="2000" dirty="0">
              <a:solidFill>
                <a:srgbClr val="000000"/>
              </a:solidFill>
            </a:rPr>
            <a:t>  really feel. </a:t>
          </a:r>
        </a:p>
      </dgm:t>
    </dgm:pt>
    <dgm:pt modelId="{886D6954-F586-4193-8B15-625BCC3F80D7}" type="parTrans" cxnId="{7F412ACD-E7CA-495A-B83E-188DB3A70B9A}">
      <dgm:prSet/>
      <dgm:spPr/>
      <dgm:t>
        <a:bodyPr/>
        <a:lstStyle/>
        <a:p>
          <a:endParaRPr lang="en-US"/>
        </a:p>
      </dgm:t>
    </dgm:pt>
    <dgm:pt modelId="{7544BDDC-A586-4E04-88B1-E801918F35EC}" type="sibTrans" cxnId="{7F412ACD-E7CA-495A-B83E-188DB3A70B9A}">
      <dgm:prSet/>
      <dgm:spPr/>
      <dgm:t>
        <a:bodyPr/>
        <a:lstStyle/>
        <a:p>
          <a:endParaRPr lang="en-US"/>
        </a:p>
      </dgm:t>
    </dgm:pt>
    <dgm:pt modelId="{B7E095F8-647B-4A99-835A-415D4AD7FBC3}">
      <dgm:prSet custT="1"/>
      <dgm:spPr/>
      <dgm:t>
        <a:bodyPr anchor="ctr"/>
        <a:lstStyle/>
        <a:p>
          <a:pPr>
            <a:spcAft>
              <a:spcPts val="0"/>
            </a:spcAft>
          </a:pPr>
          <a:r>
            <a:rPr lang="en-US" sz="2000" dirty="0">
              <a:solidFill>
                <a:srgbClr val="000000"/>
              </a:solidFill>
            </a:rPr>
            <a:t>  Don’t wait until the job is over, provide continuous </a:t>
          </a:r>
        </a:p>
        <a:p>
          <a:pPr>
            <a:spcAft>
              <a:spcPts val="0"/>
            </a:spcAft>
          </a:pPr>
          <a:r>
            <a:rPr lang="en-US" sz="2000" dirty="0">
              <a:solidFill>
                <a:srgbClr val="000000"/>
              </a:solidFill>
            </a:rPr>
            <a:t>  encouragement to your staff.</a:t>
          </a:r>
        </a:p>
      </dgm:t>
    </dgm:pt>
    <dgm:pt modelId="{212AD97C-704D-4A57-AF80-0C29E7A5270E}" type="parTrans" cxnId="{3A7774E0-7D03-4148-93E0-747F17F403B3}">
      <dgm:prSet/>
      <dgm:spPr/>
      <dgm:t>
        <a:bodyPr/>
        <a:lstStyle/>
        <a:p>
          <a:endParaRPr lang="en-US"/>
        </a:p>
      </dgm:t>
    </dgm:pt>
    <dgm:pt modelId="{1C2DE6A3-8FE9-42B1-8A20-45033C474DB9}" type="sibTrans" cxnId="{3A7774E0-7D03-4148-93E0-747F17F403B3}">
      <dgm:prSet/>
      <dgm:spPr/>
      <dgm:t>
        <a:bodyPr/>
        <a:lstStyle/>
        <a:p>
          <a:endParaRPr lang="en-US"/>
        </a:p>
      </dgm:t>
    </dgm:pt>
    <dgm:pt modelId="{E5170885-9613-41AF-8200-A60F7E95B4D7}">
      <dgm:prSet custT="1"/>
      <dgm:spPr/>
      <dgm:t>
        <a:bodyPr anchor="ctr"/>
        <a:lstStyle/>
        <a:p>
          <a:pPr algn="just">
            <a:spcAft>
              <a:spcPts val="0"/>
            </a:spcAft>
          </a:pPr>
          <a:r>
            <a:rPr lang="en-US" sz="2000" dirty="0">
              <a:solidFill>
                <a:srgbClr val="000000"/>
              </a:solidFill>
            </a:rPr>
            <a:t>  Recognize your top performers in a staff meeting.    </a:t>
          </a:r>
        </a:p>
        <a:p>
          <a:pPr algn="just">
            <a:spcAft>
              <a:spcPts val="0"/>
            </a:spcAft>
          </a:pPr>
          <a:r>
            <a:rPr lang="en-US" sz="2000" dirty="0">
              <a:solidFill>
                <a:srgbClr val="000000"/>
              </a:solidFill>
            </a:rPr>
            <a:t>  The employee will feel good and encourage others </a:t>
          </a:r>
        </a:p>
        <a:p>
          <a:pPr algn="just">
            <a:spcAft>
              <a:spcPts val="0"/>
            </a:spcAft>
          </a:pPr>
          <a:r>
            <a:rPr lang="en-US" sz="2000" dirty="0">
              <a:solidFill>
                <a:srgbClr val="000000"/>
              </a:solidFill>
            </a:rPr>
            <a:t>  to do the same.</a:t>
          </a:r>
        </a:p>
      </dgm:t>
    </dgm:pt>
    <dgm:pt modelId="{A49855E7-E1A4-4630-A284-1C464CBDC121}" type="parTrans" cxnId="{0C3CD314-0FC3-4936-8098-4E3B361CD766}">
      <dgm:prSet/>
      <dgm:spPr/>
      <dgm:t>
        <a:bodyPr/>
        <a:lstStyle/>
        <a:p>
          <a:endParaRPr lang="en-US"/>
        </a:p>
      </dgm:t>
    </dgm:pt>
    <dgm:pt modelId="{4BEE0DE7-C864-4D41-8A5C-F25EF2FFDF1A}" type="sibTrans" cxnId="{0C3CD314-0FC3-4936-8098-4E3B361CD766}">
      <dgm:prSet/>
      <dgm:spPr/>
      <dgm:t>
        <a:bodyPr/>
        <a:lstStyle/>
        <a:p>
          <a:endParaRPr lang="en-US"/>
        </a:p>
      </dgm:t>
    </dgm:pt>
    <dgm:pt modelId="{4FD3A17C-3C43-47B3-BDC7-7A9FD7A6BC02}" type="pres">
      <dgm:prSet presAssocID="{5FFA19F1-0686-45EE-A401-2644503C0A7C}" presName="Name0" presStyleCnt="0">
        <dgm:presLayoutVars>
          <dgm:chMax/>
          <dgm:chPref val="3"/>
          <dgm:dir/>
          <dgm:animOne val="branch"/>
          <dgm:animLvl val="lvl"/>
        </dgm:presLayoutVars>
      </dgm:prSet>
      <dgm:spPr/>
    </dgm:pt>
    <dgm:pt modelId="{0B929F82-2346-45AA-8E92-1B0BD2BB447B}" type="pres">
      <dgm:prSet presAssocID="{9FF8E8B0-5051-4C97-80E9-BF0376A33969}" presName="composite" presStyleCnt="0"/>
      <dgm:spPr/>
    </dgm:pt>
    <dgm:pt modelId="{1C02FD4D-C4B5-42AE-8C0B-D5D7482BA0DA}" type="pres">
      <dgm:prSet presAssocID="{9FF8E8B0-5051-4C97-80E9-BF0376A33969}" presName="FirstChild" presStyleLbl="revTx" presStyleIdx="0" presStyleCnt="5" custLinFactNeighborX="259">
        <dgm:presLayoutVars>
          <dgm:chMax val="0"/>
          <dgm:chPref val="0"/>
          <dgm:bulletEnabled val="1"/>
        </dgm:presLayoutVars>
      </dgm:prSet>
      <dgm:spPr/>
    </dgm:pt>
    <dgm:pt modelId="{100ADA7C-8677-458A-85E8-76B04ECCC717}" type="pres">
      <dgm:prSet presAssocID="{9FF8E8B0-5051-4C97-80E9-BF0376A33969}" presName="Parent" presStyleLbl="alignNode1" presStyleIdx="0" presStyleCnt="5">
        <dgm:presLayoutVars>
          <dgm:chMax val="3"/>
          <dgm:chPref val="3"/>
          <dgm:bulletEnabled val="1"/>
        </dgm:presLayoutVars>
      </dgm:prSet>
      <dgm:spPr/>
    </dgm:pt>
    <dgm:pt modelId="{E706F959-99BF-4073-818E-4738B384B2A8}" type="pres">
      <dgm:prSet presAssocID="{9FF8E8B0-5051-4C97-80E9-BF0376A33969}" presName="Accent" presStyleLbl="parChTrans1D1" presStyleIdx="0" presStyleCnt="5"/>
      <dgm:spPr/>
    </dgm:pt>
    <dgm:pt modelId="{516383F6-34A8-490E-ACBF-98A43DD451B0}" type="pres">
      <dgm:prSet presAssocID="{EBFF69A2-7404-4B76-9EE5-0B97BA040430}" presName="sibTrans" presStyleCnt="0"/>
      <dgm:spPr/>
    </dgm:pt>
    <dgm:pt modelId="{14E249E1-CA98-4A4F-98AC-F3A9FEB67E14}" type="pres">
      <dgm:prSet presAssocID="{E77B65F5-A1E6-4402-AAA6-E6A98748056F}" presName="composite" presStyleCnt="0"/>
      <dgm:spPr/>
    </dgm:pt>
    <dgm:pt modelId="{E4019BED-D1B3-4451-B230-41941ADB2214}" type="pres">
      <dgm:prSet presAssocID="{E77B65F5-A1E6-4402-AAA6-E6A98748056F}" presName="FirstChild" presStyleLbl="revTx" presStyleIdx="1" presStyleCnt="5" custLinFactNeighborX="259">
        <dgm:presLayoutVars>
          <dgm:chMax val="0"/>
          <dgm:chPref val="0"/>
          <dgm:bulletEnabled val="1"/>
        </dgm:presLayoutVars>
      </dgm:prSet>
      <dgm:spPr/>
    </dgm:pt>
    <dgm:pt modelId="{705BECE3-C1B4-4355-92A4-EA927AC379FA}" type="pres">
      <dgm:prSet presAssocID="{E77B65F5-A1E6-4402-AAA6-E6A98748056F}" presName="Parent" presStyleLbl="alignNode1" presStyleIdx="1" presStyleCnt="5" custLinFactNeighborX="-737">
        <dgm:presLayoutVars>
          <dgm:chMax val="3"/>
          <dgm:chPref val="3"/>
          <dgm:bulletEnabled val="1"/>
        </dgm:presLayoutVars>
      </dgm:prSet>
      <dgm:spPr/>
    </dgm:pt>
    <dgm:pt modelId="{458F6F72-3B53-4494-8468-406E35B81014}" type="pres">
      <dgm:prSet presAssocID="{E77B65F5-A1E6-4402-AAA6-E6A98748056F}" presName="Accent" presStyleLbl="parChTrans1D1" presStyleIdx="1" presStyleCnt="5"/>
      <dgm:spPr/>
    </dgm:pt>
    <dgm:pt modelId="{8C91F848-5F13-45E6-810B-6E6B496949C6}" type="pres">
      <dgm:prSet presAssocID="{811CF5F7-2110-4BBB-AE46-0EB59B6CD9B4}" presName="sibTrans" presStyleCnt="0"/>
      <dgm:spPr/>
    </dgm:pt>
    <dgm:pt modelId="{C7FAC13D-3743-4292-B704-AAE5ED80FC46}" type="pres">
      <dgm:prSet presAssocID="{1CE882B5-9D43-4D56-8262-3AA0B4577903}" presName="composite" presStyleCnt="0"/>
      <dgm:spPr/>
    </dgm:pt>
    <dgm:pt modelId="{69C26BD4-B7A9-4600-A0CC-7F15FB12FCA2}" type="pres">
      <dgm:prSet presAssocID="{1CE882B5-9D43-4D56-8262-3AA0B4577903}" presName="FirstChild" presStyleLbl="revTx" presStyleIdx="2" presStyleCnt="5" custLinFactNeighborX="259">
        <dgm:presLayoutVars>
          <dgm:chMax val="0"/>
          <dgm:chPref val="0"/>
          <dgm:bulletEnabled val="1"/>
        </dgm:presLayoutVars>
      </dgm:prSet>
      <dgm:spPr/>
    </dgm:pt>
    <dgm:pt modelId="{730FB740-3877-4B9F-BF95-017B48441943}" type="pres">
      <dgm:prSet presAssocID="{1CE882B5-9D43-4D56-8262-3AA0B4577903}" presName="Parent" presStyleLbl="alignNode1" presStyleIdx="2" presStyleCnt="5" custLinFactNeighborX="-737">
        <dgm:presLayoutVars>
          <dgm:chMax val="3"/>
          <dgm:chPref val="3"/>
          <dgm:bulletEnabled val="1"/>
        </dgm:presLayoutVars>
      </dgm:prSet>
      <dgm:spPr/>
    </dgm:pt>
    <dgm:pt modelId="{052D68C9-5102-46A9-9084-F224098F73AF}" type="pres">
      <dgm:prSet presAssocID="{1CE882B5-9D43-4D56-8262-3AA0B4577903}" presName="Accent" presStyleLbl="parChTrans1D1" presStyleIdx="2" presStyleCnt="5"/>
      <dgm:spPr/>
    </dgm:pt>
    <dgm:pt modelId="{D6E599BA-C0DE-4D01-A74D-78B36D08A5B6}" type="pres">
      <dgm:prSet presAssocID="{C5CEB9FD-5E51-4A79-9E95-233E33710CC9}" presName="sibTrans" presStyleCnt="0"/>
      <dgm:spPr/>
    </dgm:pt>
    <dgm:pt modelId="{4E75F696-70AB-48A7-9A20-F1D1ED0EE20F}" type="pres">
      <dgm:prSet presAssocID="{14B40DE8-E5E3-467A-903B-54DCD96DEC73}" presName="composite" presStyleCnt="0"/>
      <dgm:spPr/>
    </dgm:pt>
    <dgm:pt modelId="{97FF7B32-C4C9-42A2-B3C6-A1D9291E6E26}" type="pres">
      <dgm:prSet presAssocID="{14B40DE8-E5E3-467A-903B-54DCD96DEC73}" presName="FirstChild" presStyleLbl="revTx" presStyleIdx="3" presStyleCnt="5" custLinFactNeighborX="259">
        <dgm:presLayoutVars>
          <dgm:chMax val="0"/>
          <dgm:chPref val="0"/>
          <dgm:bulletEnabled val="1"/>
        </dgm:presLayoutVars>
      </dgm:prSet>
      <dgm:spPr/>
    </dgm:pt>
    <dgm:pt modelId="{6E6E417A-A1BF-4FF6-BF90-B0F6723EE89A}" type="pres">
      <dgm:prSet presAssocID="{14B40DE8-E5E3-467A-903B-54DCD96DEC73}" presName="Parent" presStyleLbl="alignNode1" presStyleIdx="3" presStyleCnt="5" custLinFactNeighborX="-737">
        <dgm:presLayoutVars>
          <dgm:chMax val="3"/>
          <dgm:chPref val="3"/>
          <dgm:bulletEnabled val="1"/>
        </dgm:presLayoutVars>
      </dgm:prSet>
      <dgm:spPr/>
    </dgm:pt>
    <dgm:pt modelId="{579EE724-971E-4D18-A48B-F34F884B5C3C}" type="pres">
      <dgm:prSet presAssocID="{14B40DE8-E5E3-467A-903B-54DCD96DEC73}" presName="Accent" presStyleLbl="parChTrans1D1" presStyleIdx="3" presStyleCnt="5"/>
      <dgm:spPr/>
    </dgm:pt>
    <dgm:pt modelId="{034CFEE4-3526-4E0C-B8C7-6E5AE4865A9D}" type="pres">
      <dgm:prSet presAssocID="{A41018CD-F3F0-48F4-A0BD-14455B70E417}" presName="sibTrans" presStyleCnt="0"/>
      <dgm:spPr/>
    </dgm:pt>
    <dgm:pt modelId="{0AA0888E-70EB-4201-B68D-AD7E47C82E78}" type="pres">
      <dgm:prSet presAssocID="{ED67AB15-2194-4CEA-AD3F-762E9B686597}" presName="composite" presStyleCnt="0"/>
      <dgm:spPr/>
    </dgm:pt>
    <dgm:pt modelId="{B46065E3-B372-4A59-B3FA-4E0BBAF6D166}" type="pres">
      <dgm:prSet presAssocID="{ED67AB15-2194-4CEA-AD3F-762E9B686597}" presName="FirstChild" presStyleLbl="revTx" presStyleIdx="4" presStyleCnt="5" custLinFactNeighborX="259">
        <dgm:presLayoutVars>
          <dgm:chMax val="0"/>
          <dgm:chPref val="0"/>
          <dgm:bulletEnabled val="1"/>
        </dgm:presLayoutVars>
      </dgm:prSet>
      <dgm:spPr/>
    </dgm:pt>
    <dgm:pt modelId="{21EED351-37F8-449D-8172-480803F632CC}" type="pres">
      <dgm:prSet presAssocID="{ED67AB15-2194-4CEA-AD3F-762E9B686597}" presName="Parent" presStyleLbl="alignNode1" presStyleIdx="4" presStyleCnt="5" custLinFactNeighborX="-737">
        <dgm:presLayoutVars>
          <dgm:chMax val="3"/>
          <dgm:chPref val="3"/>
          <dgm:bulletEnabled val="1"/>
        </dgm:presLayoutVars>
      </dgm:prSet>
      <dgm:spPr/>
    </dgm:pt>
    <dgm:pt modelId="{B1738737-7E86-41D3-BC45-257CF57BC77F}" type="pres">
      <dgm:prSet presAssocID="{ED67AB15-2194-4CEA-AD3F-762E9B686597}" presName="Accent" presStyleLbl="parChTrans1D1" presStyleIdx="4" presStyleCnt="5"/>
      <dgm:spPr/>
    </dgm:pt>
  </dgm:ptLst>
  <dgm:cxnLst>
    <dgm:cxn modelId="{0C0D1A06-B513-4420-AE3C-6BD5541BE401}" type="presOf" srcId="{1CE882B5-9D43-4D56-8262-3AA0B4577903}" destId="{730FB740-3877-4B9F-BF95-017B48441943}" srcOrd="0" destOrd="0" presId="urn:microsoft.com/office/officeart/2011/layout/TabList"/>
    <dgm:cxn modelId="{0C3CD314-0FC3-4936-8098-4E3B361CD766}" srcId="{ED67AB15-2194-4CEA-AD3F-762E9B686597}" destId="{E5170885-9613-41AF-8200-A60F7E95B4D7}" srcOrd="0" destOrd="0" parTransId="{A49855E7-E1A4-4630-A284-1C464CBDC121}" sibTransId="{4BEE0DE7-C864-4D41-8A5C-F25EF2FFDF1A}"/>
    <dgm:cxn modelId="{9518381F-49E2-434E-AFF9-35806155780F}" type="presOf" srcId="{9FF8E8B0-5051-4C97-80E9-BF0376A33969}" destId="{100ADA7C-8677-458A-85E8-76B04ECCC717}" srcOrd="0" destOrd="0" presId="urn:microsoft.com/office/officeart/2011/layout/TabList"/>
    <dgm:cxn modelId="{8D968E5F-73BD-443B-BDC5-8F5F33DDB567}" srcId="{E77B65F5-A1E6-4402-AAA6-E6A98748056F}" destId="{3EF5544A-B2ED-46E1-88DD-5B03DE997A2B}" srcOrd="0" destOrd="0" parTransId="{E5192EEC-A662-46A6-9880-F9F9E5B72BFB}" sibTransId="{250BD58F-CE87-4A43-B0E6-35B9682EDCF6}"/>
    <dgm:cxn modelId="{B736F94D-EC36-437A-9CF4-0C16A88EC316}" srcId="{5FFA19F1-0686-45EE-A401-2644503C0A7C}" destId="{1CE882B5-9D43-4D56-8262-3AA0B4577903}" srcOrd="2" destOrd="0" parTransId="{961AC83D-3893-4BF8-A892-EC4564BC212E}" sibTransId="{C5CEB9FD-5E51-4A79-9E95-233E33710CC9}"/>
    <dgm:cxn modelId="{F082BA4F-11C2-4EE6-99AC-CFFEBDA8C66C}" type="presOf" srcId="{BAAF5BA8-2186-442C-AF75-1E26812EC1D2}" destId="{1C02FD4D-C4B5-42AE-8C0B-D5D7482BA0DA}" srcOrd="0" destOrd="0" presId="urn:microsoft.com/office/officeart/2011/layout/TabList"/>
    <dgm:cxn modelId="{3CF5D251-35A5-4498-B132-62862D5D4A40}" type="presOf" srcId="{ED67AB15-2194-4CEA-AD3F-762E9B686597}" destId="{21EED351-37F8-449D-8172-480803F632CC}" srcOrd="0" destOrd="0" presId="urn:microsoft.com/office/officeart/2011/layout/TabList"/>
    <dgm:cxn modelId="{97B0D17D-6168-451C-BE5A-DAB14FDBE0A1}" type="presOf" srcId="{E5170885-9613-41AF-8200-A60F7E95B4D7}" destId="{B46065E3-B372-4A59-B3FA-4E0BBAF6D166}" srcOrd="0" destOrd="0" presId="urn:microsoft.com/office/officeart/2011/layout/TabList"/>
    <dgm:cxn modelId="{99A94F85-920C-4D58-A36B-4F4205688845}" type="presOf" srcId="{E77B65F5-A1E6-4402-AAA6-E6A98748056F}" destId="{705BECE3-C1B4-4355-92A4-EA927AC379FA}" srcOrd="0" destOrd="0" presId="urn:microsoft.com/office/officeart/2011/layout/TabList"/>
    <dgm:cxn modelId="{DC448A87-3559-4E62-BB41-99470F3C8D73}" type="presOf" srcId="{3EF5544A-B2ED-46E1-88DD-5B03DE997A2B}" destId="{E4019BED-D1B3-4451-B230-41941ADB2214}" srcOrd="0" destOrd="0" presId="urn:microsoft.com/office/officeart/2011/layout/TabList"/>
    <dgm:cxn modelId="{B40D4593-3B0C-4BE3-B71B-3EFD8A575549}" srcId="{5FFA19F1-0686-45EE-A401-2644503C0A7C}" destId="{9FF8E8B0-5051-4C97-80E9-BF0376A33969}" srcOrd="0" destOrd="0" parTransId="{12AB467B-C304-4E63-BB9F-8C4F791052EB}" sibTransId="{EBFF69A2-7404-4B76-9EE5-0B97BA040430}"/>
    <dgm:cxn modelId="{FA5DCA93-D349-4C6A-8BF6-8B1C448B6F5E}" srcId="{5FFA19F1-0686-45EE-A401-2644503C0A7C}" destId="{14B40DE8-E5E3-467A-903B-54DCD96DEC73}" srcOrd="3" destOrd="0" parTransId="{561BB131-EC78-4DDC-A85A-B02134E49D1F}" sibTransId="{A41018CD-F3F0-48F4-A0BD-14455B70E417}"/>
    <dgm:cxn modelId="{B9A7DEA3-F4BB-4CD4-822F-F7844DCFFC95}" type="presOf" srcId="{5FFA19F1-0686-45EE-A401-2644503C0A7C}" destId="{4FD3A17C-3C43-47B3-BDC7-7A9FD7A6BC02}" srcOrd="0" destOrd="0" presId="urn:microsoft.com/office/officeart/2011/layout/TabList"/>
    <dgm:cxn modelId="{28A70DAC-698F-4604-A24C-395CC186D545}" type="presOf" srcId="{14B40DE8-E5E3-467A-903B-54DCD96DEC73}" destId="{6E6E417A-A1BF-4FF6-BF90-B0F6723EE89A}" srcOrd="0" destOrd="0" presId="urn:microsoft.com/office/officeart/2011/layout/TabList"/>
    <dgm:cxn modelId="{7F412ACD-E7CA-495A-B83E-188DB3A70B9A}" srcId="{1CE882B5-9D43-4D56-8262-3AA0B4577903}" destId="{D980BD62-2912-4513-B2C0-7E033F963EA1}" srcOrd="0" destOrd="0" parTransId="{886D6954-F586-4193-8B15-625BCC3F80D7}" sibTransId="{7544BDDC-A586-4E04-88B1-E801918F35EC}"/>
    <dgm:cxn modelId="{5BFB03D4-D477-47CC-8919-2CA2BB4DDC14}" type="presOf" srcId="{B7E095F8-647B-4A99-835A-415D4AD7FBC3}" destId="{97FF7B32-C4C9-42A2-B3C6-A1D9291E6E26}" srcOrd="0" destOrd="0" presId="urn:microsoft.com/office/officeart/2011/layout/TabList"/>
    <dgm:cxn modelId="{1A151CD8-9405-473C-AF90-1385FEE1A222}" srcId="{9FF8E8B0-5051-4C97-80E9-BF0376A33969}" destId="{BAAF5BA8-2186-442C-AF75-1E26812EC1D2}" srcOrd="0" destOrd="0" parTransId="{CA14CEA2-D807-43E4-9769-B4FDC16A316F}" sibTransId="{EBC9CF00-60E7-40CC-9402-B0F78704E7EA}"/>
    <dgm:cxn modelId="{3A7774E0-7D03-4148-93E0-747F17F403B3}" srcId="{14B40DE8-E5E3-467A-903B-54DCD96DEC73}" destId="{B7E095F8-647B-4A99-835A-415D4AD7FBC3}" srcOrd="0" destOrd="0" parTransId="{212AD97C-704D-4A57-AF80-0C29E7A5270E}" sibTransId="{1C2DE6A3-8FE9-42B1-8A20-45033C474DB9}"/>
    <dgm:cxn modelId="{D533F1EB-C1DD-4CB3-826E-6DC3188DA86D}" type="presOf" srcId="{D980BD62-2912-4513-B2C0-7E033F963EA1}" destId="{69C26BD4-B7A9-4600-A0CC-7F15FB12FCA2}" srcOrd="0" destOrd="0" presId="urn:microsoft.com/office/officeart/2011/layout/TabList"/>
    <dgm:cxn modelId="{D6C762F2-9E2E-4C34-9806-CE0C4A0D48FB}" srcId="{5FFA19F1-0686-45EE-A401-2644503C0A7C}" destId="{ED67AB15-2194-4CEA-AD3F-762E9B686597}" srcOrd="4" destOrd="0" parTransId="{C2486263-80D0-40D7-A8FF-EC63293F3614}" sibTransId="{968CD941-A3A1-4E46-9330-9156D3CA93E1}"/>
    <dgm:cxn modelId="{0BD265F6-45F3-4638-9604-EE0FCCA2B210}" srcId="{5FFA19F1-0686-45EE-A401-2644503C0A7C}" destId="{E77B65F5-A1E6-4402-AAA6-E6A98748056F}" srcOrd="1" destOrd="0" parTransId="{F8977A80-24AC-4985-ACED-C5290C6D10DB}" sibTransId="{811CF5F7-2110-4BBB-AE46-0EB59B6CD9B4}"/>
    <dgm:cxn modelId="{2D9DF8A5-EDB6-4868-B992-B6D4EDEF947A}" type="presParOf" srcId="{4FD3A17C-3C43-47B3-BDC7-7A9FD7A6BC02}" destId="{0B929F82-2346-45AA-8E92-1B0BD2BB447B}" srcOrd="0" destOrd="0" presId="urn:microsoft.com/office/officeart/2011/layout/TabList"/>
    <dgm:cxn modelId="{8CD01862-91CE-42DD-8DA0-C8802558ED14}" type="presParOf" srcId="{0B929F82-2346-45AA-8E92-1B0BD2BB447B}" destId="{1C02FD4D-C4B5-42AE-8C0B-D5D7482BA0DA}" srcOrd="0" destOrd="0" presId="urn:microsoft.com/office/officeart/2011/layout/TabList"/>
    <dgm:cxn modelId="{67DBABC7-D2D4-4207-8D50-F316F687F518}" type="presParOf" srcId="{0B929F82-2346-45AA-8E92-1B0BD2BB447B}" destId="{100ADA7C-8677-458A-85E8-76B04ECCC717}" srcOrd="1" destOrd="0" presId="urn:microsoft.com/office/officeart/2011/layout/TabList"/>
    <dgm:cxn modelId="{225CC703-E7C8-4E96-A0B4-BE09D9E20BBD}" type="presParOf" srcId="{0B929F82-2346-45AA-8E92-1B0BD2BB447B}" destId="{E706F959-99BF-4073-818E-4738B384B2A8}" srcOrd="2" destOrd="0" presId="urn:microsoft.com/office/officeart/2011/layout/TabList"/>
    <dgm:cxn modelId="{F862D05C-832D-4916-BC2B-086B4075E7C8}" type="presParOf" srcId="{4FD3A17C-3C43-47B3-BDC7-7A9FD7A6BC02}" destId="{516383F6-34A8-490E-ACBF-98A43DD451B0}" srcOrd="1" destOrd="0" presId="urn:microsoft.com/office/officeart/2011/layout/TabList"/>
    <dgm:cxn modelId="{C1286889-177A-4696-BF64-E69E6C2B12F7}" type="presParOf" srcId="{4FD3A17C-3C43-47B3-BDC7-7A9FD7A6BC02}" destId="{14E249E1-CA98-4A4F-98AC-F3A9FEB67E14}" srcOrd="2" destOrd="0" presId="urn:microsoft.com/office/officeart/2011/layout/TabList"/>
    <dgm:cxn modelId="{32CE6E6A-0B75-4169-8CB5-527224846A3F}" type="presParOf" srcId="{14E249E1-CA98-4A4F-98AC-F3A9FEB67E14}" destId="{E4019BED-D1B3-4451-B230-41941ADB2214}" srcOrd="0" destOrd="0" presId="urn:microsoft.com/office/officeart/2011/layout/TabList"/>
    <dgm:cxn modelId="{82D69016-3A5F-4AAA-BCA8-B8F695516B38}" type="presParOf" srcId="{14E249E1-CA98-4A4F-98AC-F3A9FEB67E14}" destId="{705BECE3-C1B4-4355-92A4-EA927AC379FA}" srcOrd="1" destOrd="0" presId="urn:microsoft.com/office/officeart/2011/layout/TabList"/>
    <dgm:cxn modelId="{2270F748-4993-462B-93F1-5F0CCECFE898}" type="presParOf" srcId="{14E249E1-CA98-4A4F-98AC-F3A9FEB67E14}" destId="{458F6F72-3B53-4494-8468-406E35B81014}" srcOrd="2" destOrd="0" presId="urn:microsoft.com/office/officeart/2011/layout/TabList"/>
    <dgm:cxn modelId="{B21ECE6B-1F38-4FA2-8DCA-7AE623938A7F}" type="presParOf" srcId="{4FD3A17C-3C43-47B3-BDC7-7A9FD7A6BC02}" destId="{8C91F848-5F13-45E6-810B-6E6B496949C6}" srcOrd="3" destOrd="0" presId="urn:microsoft.com/office/officeart/2011/layout/TabList"/>
    <dgm:cxn modelId="{F4723756-BF36-4FAE-A255-06EDC7F099EE}" type="presParOf" srcId="{4FD3A17C-3C43-47B3-BDC7-7A9FD7A6BC02}" destId="{C7FAC13D-3743-4292-B704-AAE5ED80FC46}" srcOrd="4" destOrd="0" presId="urn:microsoft.com/office/officeart/2011/layout/TabList"/>
    <dgm:cxn modelId="{D88B9789-5AC7-4FDD-80C3-68AA9AF21969}" type="presParOf" srcId="{C7FAC13D-3743-4292-B704-AAE5ED80FC46}" destId="{69C26BD4-B7A9-4600-A0CC-7F15FB12FCA2}" srcOrd="0" destOrd="0" presId="urn:microsoft.com/office/officeart/2011/layout/TabList"/>
    <dgm:cxn modelId="{C1D834FD-99FC-4B39-A3B6-9595C72C1D38}" type="presParOf" srcId="{C7FAC13D-3743-4292-B704-AAE5ED80FC46}" destId="{730FB740-3877-4B9F-BF95-017B48441943}" srcOrd="1" destOrd="0" presId="urn:microsoft.com/office/officeart/2011/layout/TabList"/>
    <dgm:cxn modelId="{446CD760-40BC-4DE2-9BC6-04780DDEA263}" type="presParOf" srcId="{C7FAC13D-3743-4292-B704-AAE5ED80FC46}" destId="{052D68C9-5102-46A9-9084-F224098F73AF}" srcOrd="2" destOrd="0" presId="urn:microsoft.com/office/officeart/2011/layout/TabList"/>
    <dgm:cxn modelId="{8D6DB12F-997E-4794-8689-81160D0350DC}" type="presParOf" srcId="{4FD3A17C-3C43-47B3-BDC7-7A9FD7A6BC02}" destId="{D6E599BA-C0DE-4D01-A74D-78B36D08A5B6}" srcOrd="5" destOrd="0" presId="urn:microsoft.com/office/officeart/2011/layout/TabList"/>
    <dgm:cxn modelId="{41BA7CBE-6396-4001-B4FE-A6A849B956CE}" type="presParOf" srcId="{4FD3A17C-3C43-47B3-BDC7-7A9FD7A6BC02}" destId="{4E75F696-70AB-48A7-9A20-F1D1ED0EE20F}" srcOrd="6" destOrd="0" presId="urn:microsoft.com/office/officeart/2011/layout/TabList"/>
    <dgm:cxn modelId="{817FA760-A1A7-4710-BD75-F526561A3019}" type="presParOf" srcId="{4E75F696-70AB-48A7-9A20-F1D1ED0EE20F}" destId="{97FF7B32-C4C9-42A2-B3C6-A1D9291E6E26}" srcOrd="0" destOrd="0" presId="urn:microsoft.com/office/officeart/2011/layout/TabList"/>
    <dgm:cxn modelId="{3A15C38D-8EBC-41E1-B2D2-C70094A90B9B}" type="presParOf" srcId="{4E75F696-70AB-48A7-9A20-F1D1ED0EE20F}" destId="{6E6E417A-A1BF-4FF6-BF90-B0F6723EE89A}" srcOrd="1" destOrd="0" presId="urn:microsoft.com/office/officeart/2011/layout/TabList"/>
    <dgm:cxn modelId="{51753986-0EE5-4E8C-8602-5B52535572BE}" type="presParOf" srcId="{4E75F696-70AB-48A7-9A20-F1D1ED0EE20F}" destId="{579EE724-971E-4D18-A48B-F34F884B5C3C}" srcOrd="2" destOrd="0" presId="urn:microsoft.com/office/officeart/2011/layout/TabList"/>
    <dgm:cxn modelId="{B6F2CE94-4CCE-4B4B-AA8A-0FA66A8396F4}" type="presParOf" srcId="{4FD3A17C-3C43-47B3-BDC7-7A9FD7A6BC02}" destId="{034CFEE4-3526-4E0C-B8C7-6E5AE4865A9D}" srcOrd="7" destOrd="0" presId="urn:microsoft.com/office/officeart/2011/layout/TabList"/>
    <dgm:cxn modelId="{5A5A2C47-9FDA-44DF-811A-50743EB67A28}" type="presParOf" srcId="{4FD3A17C-3C43-47B3-BDC7-7A9FD7A6BC02}" destId="{0AA0888E-70EB-4201-B68D-AD7E47C82E78}" srcOrd="8" destOrd="0" presId="urn:microsoft.com/office/officeart/2011/layout/TabList"/>
    <dgm:cxn modelId="{FFFECF39-61DD-48F0-87DA-A6A5F0D45295}" type="presParOf" srcId="{0AA0888E-70EB-4201-B68D-AD7E47C82E78}" destId="{B46065E3-B372-4A59-B3FA-4E0BBAF6D166}" srcOrd="0" destOrd="0" presId="urn:microsoft.com/office/officeart/2011/layout/TabList"/>
    <dgm:cxn modelId="{5B3BF070-C416-484D-94F6-6D4302C269E2}" type="presParOf" srcId="{0AA0888E-70EB-4201-B68D-AD7E47C82E78}" destId="{21EED351-37F8-449D-8172-480803F632CC}" srcOrd="1" destOrd="0" presId="urn:microsoft.com/office/officeart/2011/layout/TabList"/>
    <dgm:cxn modelId="{21C844D1-4277-4054-A902-BB85FA4E8488}" type="presParOf" srcId="{0AA0888E-70EB-4201-B68D-AD7E47C82E78}" destId="{B1738737-7E86-41D3-BC45-257CF57BC77F}"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5AE6749A-8D05-42DF-ADD2-1CAE1F37B2FE}" type="doc">
      <dgm:prSet loTypeId="urn:microsoft.com/office/officeart/2005/8/layout/chart3" loCatId="cycle" qsTypeId="urn:microsoft.com/office/officeart/2005/8/quickstyle/simple2" qsCatId="simple" csTypeId="urn:microsoft.com/office/officeart/2005/8/colors/colorful1" csCatId="colorful" phldr="1"/>
      <dgm:spPr/>
    </dgm:pt>
    <dgm:pt modelId="{7AC8DBDB-8B79-41FE-BDB2-A44DBDE9FF65}">
      <dgm:prSet phldrT="[Text]"/>
      <dgm:spPr/>
      <dgm:t>
        <a:bodyPr/>
        <a:lstStyle/>
        <a:p>
          <a:endParaRPr lang="en-US" dirty="0"/>
        </a:p>
      </dgm:t>
    </dgm:pt>
    <dgm:pt modelId="{E6D2069F-CF8D-4CC5-9753-F4E1170502BB}" type="parTrans" cxnId="{C9234E98-5E09-49F1-A577-09789BD2C8F1}">
      <dgm:prSet/>
      <dgm:spPr/>
      <dgm:t>
        <a:bodyPr/>
        <a:lstStyle/>
        <a:p>
          <a:endParaRPr lang="en-US"/>
        </a:p>
      </dgm:t>
    </dgm:pt>
    <dgm:pt modelId="{B5FC8F04-0709-4EAE-9684-A41CB77062F9}" type="sibTrans" cxnId="{C9234E98-5E09-49F1-A577-09789BD2C8F1}">
      <dgm:prSet/>
      <dgm:spPr/>
      <dgm:t>
        <a:bodyPr/>
        <a:lstStyle/>
        <a:p>
          <a:endParaRPr lang="en-US"/>
        </a:p>
      </dgm:t>
    </dgm:pt>
    <dgm:pt modelId="{4B55A626-0222-4E90-B1F4-4D70680728BD}">
      <dgm:prSet phldrT="[Text]"/>
      <dgm:spPr/>
      <dgm:t>
        <a:bodyPr/>
        <a:lstStyle/>
        <a:p>
          <a:endParaRPr lang="en-US" dirty="0"/>
        </a:p>
      </dgm:t>
    </dgm:pt>
    <dgm:pt modelId="{61B6F9D6-642E-458C-B0D1-B2C4F0FCB038}" type="parTrans" cxnId="{624D87BE-D9FF-4B50-97A8-AB6F4DCEB7A3}">
      <dgm:prSet/>
      <dgm:spPr/>
      <dgm:t>
        <a:bodyPr/>
        <a:lstStyle/>
        <a:p>
          <a:endParaRPr lang="en-US"/>
        </a:p>
      </dgm:t>
    </dgm:pt>
    <dgm:pt modelId="{0EA511C1-6869-4554-BED3-CB444688CCC9}" type="sibTrans" cxnId="{624D87BE-D9FF-4B50-97A8-AB6F4DCEB7A3}">
      <dgm:prSet/>
      <dgm:spPr/>
      <dgm:t>
        <a:bodyPr/>
        <a:lstStyle/>
        <a:p>
          <a:endParaRPr lang="en-US"/>
        </a:p>
      </dgm:t>
    </dgm:pt>
    <dgm:pt modelId="{719F2B64-44D6-48C6-9CBE-6BBFA6D2CB29}">
      <dgm:prSet phldrT="[Text]"/>
      <dgm:spPr/>
      <dgm:t>
        <a:bodyPr/>
        <a:lstStyle/>
        <a:p>
          <a:endParaRPr lang="en-US" dirty="0"/>
        </a:p>
      </dgm:t>
    </dgm:pt>
    <dgm:pt modelId="{3BE4170B-BC59-4E4C-A946-B79026526EB7}" type="parTrans" cxnId="{EF87B561-0EB8-4EC1-A87A-4C4998601858}">
      <dgm:prSet/>
      <dgm:spPr/>
      <dgm:t>
        <a:bodyPr/>
        <a:lstStyle/>
        <a:p>
          <a:endParaRPr lang="en-US"/>
        </a:p>
      </dgm:t>
    </dgm:pt>
    <dgm:pt modelId="{A17D5F55-653A-4366-ADBE-9369C0184D42}" type="sibTrans" cxnId="{EF87B561-0EB8-4EC1-A87A-4C4998601858}">
      <dgm:prSet/>
      <dgm:spPr/>
      <dgm:t>
        <a:bodyPr/>
        <a:lstStyle/>
        <a:p>
          <a:endParaRPr lang="en-US"/>
        </a:p>
      </dgm:t>
    </dgm:pt>
    <dgm:pt modelId="{6C3468ED-B6F9-403B-B454-C6617C7A173E}">
      <dgm:prSet/>
      <dgm:spPr/>
      <dgm:t>
        <a:bodyPr/>
        <a:lstStyle/>
        <a:p>
          <a:endParaRPr lang="en-US" dirty="0"/>
        </a:p>
      </dgm:t>
    </dgm:pt>
    <dgm:pt modelId="{2360904D-0356-430D-AF95-4531B0DA63F2}" type="parTrans" cxnId="{FEDE0044-A902-415F-BDC9-71F2A3D8BCFF}">
      <dgm:prSet/>
      <dgm:spPr/>
      <dgm:t>
        <a:bodyPr/>
        <a:lstStyle/>
        <a:p>
          <a:endParaRPr lang="en-US"/>
        </a:p>
      </dgm:t>
    </dgm:pt>
    <dgm:pt modelId="{2C35D160-83BD-45BA-986A-B870124B21F6}" type="sibTrans" cxnId="{FEDE0044-A902-415F-BDC9-71F2A3D8BCFF}">
      <dgm:prSet/>
      <dgm:spPr/>
      <dgm:t>
        <a:bodyPr/>
        <a:lstStyle/>
        <a:p>
          <a:endParaRPr lang="en-US"/>
        </a:p>
      </dgm:t>
    </dgm:pt>
    <dgm:pt modelId="{B20F896D-F24F-402F-A50B-38790695D2DB}" type="pres">
      <dgm:prSet presAssocID="{5AE6749A-8D05-42DF-ADD2-1CAE1F37B2FE}" presName="compositeShape" presStyleCnt="0">
        <dgm:presLayoutVars>
          <dgm:chMax val="7"/>
          <dgm:dir/>
          <dgm:resizeHandles val="exact"/>
        </dgm:presLayoutVars>
      </dgm:prSet>
      <dgm:spPr/>
    </dgm:pt>
    <dgm:pt modelId="{CCBB39FF-09B0-43D4-8B37-83D7D3965B28}" type="pres">
      <dgm:prSet presAssocID="{5AE6749A-8D05-42DF-ADD2-1CAE1F37B2FE}" presName="wedge1" presStyleLbl="node1" presStyleIdx="0" presStyleCnt="4" custLinFactNeighborX="-3000" custLinFactNeighborY="768"/>
      <dgm:spPr/>
    </dgm:pt>
    <dgm:pt modelId="{1A2F0D60-8E75-43CA-B7F0-AD4B6888DDE0}" type="pres">
      <dgm:prSet presAssocID="{5AE6749A-8D05-42DF-ADD2-1CAE1F37B2FE}" presName="wedge1Tx" presStyleLbl="node1" presStyleIdx="0" presStyleCnt="4">
        <dgm:presLayoutVars>
          <dgm:chMax val="0"/>
          <dgm:chPref val="0"/>
          <dgm:bulletEnabled val="1"/>
        </dgm:presLayoutVars>
      </dgm:prSet>
      <dgm:spPr/>
    </dgm:pt>
    <dgm:pt modelId="{FD0F7F93-8FE1-4872-8C4E-6C8E9F956AF4}" type="pres">
      <dgm:prSet presAssocID="{5AE6749A-8D05-42DF-ADD2-1CAE1F37B2FE}" presName="wedge2" presStyleLbl="node1" presStyleIdx="1" presStyleCnt="4" custLinFactNeighborX="768"/>
      <dgm:spPr/>
    </dgm:pt>
    <dgm:pt modelId="{5276B562-DBA3-419D-A1C9-DF74756EF645}" type="pres">
      <dgm:prSet presAssocID="{5AE6749A-8D05-42DF-ADD2-1CAE1F37B2FE}" presName="wedge2Tx" presStyleLbl="node1" presStyleIdx="1" presStyleCnt="4">
        <dgm:presLayoutVars>
          <dgm:chMax val="0"/>
          <dgm:chPref val="0"/>
          <dgm:bulletEnabled val="1"/>
        </dgm:presLayoutVars>
      </dgm:prSet>
      <dgm:spPr/>
    </dgm:pt>
    <dgm:pt modelId="{38A5B972-1263-45ED-A9D3-EEB653B6CC65}" type="pres">
      <dgm:prSet presAssocID="{5AE6749A-8D05-42DF-ADD2-1CAE1F37B2FE}" presName="wedge3" presStyleLbl="node1" presStyleIdx="2" presStyleCnt="4" custLinFactNeighborX="-1464"/>
      <dgm:spPr/>
    </dgm:pt>
    <dgm:pt modelId="{B3C50D76-C9BC-4D14-97CF-F4D7682C329F}" type="pres">
      <dgm:prSet presAssocID="{5AE6749A-8D05-42DF-ADD2-1CAE1F37B2FE}" presName="wedge3Tx" presStyleLbl="node1" presStyleIdx="2" presStyleCnt="4">
        <dgm:presLayoutVars>
          <dgm:chMax val="0"/>
          <dgm:chPref val="0"/>
          <dgm:bulletEnabled val="1"/>
        </dgm:presLayoutVars>
      </dgm:prSet>
      <dgm:spPr/>
    </dgm:pt>
    <dgm:pt modelId="{C22F5D0A-AAC4-4F42-B0CB-66B67CCB5F9E}" type="pres">
      <dgm:prSet presAssocID="{5AE6749A-8D05-42DF-ADD2-1CAE1F37B2FE}" presName="wedge4" presStyleLbl="node1" presStyleIdx="3" presStyleCnt="4" custLinFactNeighborX="-1464" custLinFactNeighborY="-3446"/>
      <dgm:spPr/>
    </dgm:pt>
    <dgm:pt modelId="{FE849463-F845-46AD-A0B4-5C0B2C94E2B0}" type="pres">
      <dgm:prSet presAssocID="{5AE6749A-8D05-42DF-ADD2-1CAE1F37B2FE}" presName="wedge4Tx" presStyleLbl="node1" presStyleIdx="3" presStyleCnt="4">
        <dgm:presLayoutVars>
          <dgm:chMax val="0"/>
          <dgm:chPref val="0"/>
          <dgm:bulletEnabled val="1"/>
        </dgm:presLayoutVars>
      </dgm:prSet>
      <dgm:spPr/>
    </dgm:pt>
  </dgm:ptLst>
  <dgm:cxnLst>
    <dgm:cxn modelId="{F8A5C73E-C8C1-47C5-96FD-FC82E39A53A0}" type="presOf" srcId="{719F2B64-44D6-48C6-9CBE-6BBFA6D2CB29}" destId="{C22F5D0A-AAC4-4F42-B0CB-66B67CCB5F9E}" srcOrd="0" destOrd="0" presId="urn:microsoft.com/office/officeart/2005/8/layout/chart3"/>
    <dgm:cxn modelId="{EF87B561-0EB8-4EC1-A87A-4C4998601858}" srcId="{5AE6749A-8D05-42DF-ADD2-1CAE1F37B2FE}" destId="{719F2B64-44D6-48C6-9CBE-6BBFA6D2CB29}" srcOrd="3" destOrd="0" parTransId="{3BE4170B-BC59-4E4C-A946-B79026526EB7}" sibTransId="{A17D5F55-653A-4366-ADBE-9369C0184D42}"/>
    <dgm:cxn modelId="{FEDE0044-A902-415F-BDC9-71F2A3D8BCFF}" srcId="{5AE6749A-8D05-42DF-ADD2-1CAE1F37B2FE}" destId="{6C3468ED-B6F9-403B-B454-C6617C7A173E}" srcOrd="1" destOrd="0" parTransId="{2360904D-0356-430D-AF95-4531B0DA63F2}" sibTransId="{2C35D160-83BD-45BA-986A-B870124B21F6}"/>
    <dgm:cxn modelId="{EEB7F281-B6DF-46D4-A812-44391177A542}" type="presOf" srcId="{5AE6749A-8D05-42DF-ADD2-1CAE1F37B2FE}" destId="{B20F896D-F24F-402F-A50B-38790695D2DB}" srcOrd="0" destOrd="0" presId="urn:microsoft.com/office/officeart/2005/8/layout/chart3"/>
    <dgm:cxn modelId="{B83D9783-E854-47A1-A94D-EEDE8A82B598}" type="presOf" srcId="{7AC8DBDB-8B79-41FE-BDB2-A44DBDE9FF65}" destId="{CCBB39FF-09B0-43D4-8B37-83D7D3965B28}" srcOrd="0" destOrd="0" presId="urn:microsoft.com/office/officeart/2005/8/layout/chart3"/>
    <dgm:cxn modelId="{4B5EFE95-B76E-4C22-9A6F-7C3CBC0EC69B}" type="presOf" srcId="{719F2B64-44D6-48C6-9CBE-6BBFA6D2CB29}" destId="{FE849463-F845-46AD-A0B4-5C0B2C94E2B0}" srcOrd="1" destOrd="0" presId="urn:microsoft.com/office/officeart/2005/8/layout/chart3"/>
    <dgm:cxn modelId="{C9234E98-5E09-49F1-A577-09789BD2C8F1}" srcId="{5AE6749A-8D05-42DF-ADD2-1CAE1F37B2FE}" destId="{7AC8DBDB-8B79-41FE-BDB2-A44DBDE9FF65}" srcOrd="0" destOrd="0" parTransId="{E6D2069F-CF8D-4CC5-9753-F4E1170502BB}" sibTransId="{B5FC8F04-0709-4EAE-9684-A41CB77062F9}"/>
    <dgm:cxn modelId="{1DFA64A5-E184-4E19-A1EF-6589020DA014}" type="presOf" srcId="{6C3468ED-B6F9-403B-B454-C6617C7A173E}" destId="{5276B562-DBA3-419D-A1C9-DF74756EF645}" srcOrd="1" destOrd="0" presId="urn:microsoft.com/office/officeart/2005/8/layout/chart3"/>
    <dgm:cxn modelId="{F0C3E8AF-D284-488B-AAC1-C48F252B512B}" type="presOf" srcId="{6C3468ED-B6F9-403B-B454-C6617C7A173E}" destId="{FD0F7F93-8FE1-4872-8C4E-6C8E9F956AF4}" srcOrd="0" destOrd="0" presId="urn:microsoft.com/office/officeart/2005/8/layout/chart3"/>
    <dgm:cxn modelId="{624D87BE-D9FF-4B50-97A8-AB6F4DCEB7A3}" srcId="{5AE6749A-8D05-42DF-ADD2-1CAE1F37B2FE}" destId="{4B55A626-0222-4E90-B1F4-4D70680728BD}" srcOrd="2" destOrd="0" parTransId="{61B6F9D6-642E-458C-B0D1-B2C4F0FCB038}" sibTransId="{0EA511C1-6869-4554-BED3-CB444688CCC9}"/>
    <dgm:cxn modelId="{1787B6CA-AC14-43E9-9242-78FA7A364C7E}" type="presOf" srcId="{4B55A626-0222-4E90-B1F4-4D70680728BD}" destId="{38A5B972-1263-45ED-A9D3-EEB653B6CC65}" srcOrd="0" destOrd="0" presId="urn:microsoft.com/office/officeart/2005/8/layout/chart3"/>
    <dgm:cxn modelId="{86C9E8CC-A187-4E30-A2F1-31276E585C93}" type="presOf" srcId="{7AC8DBDB-8B79-41FE-BDB2-A44DBDE9FF65}" destId="{1A2F0D60-8E75-43CA-B7F0-AD4B6888DDE0}" srcOrd="1" destOrd="0" presId="urn:microsoft.com/office/officeart/2005/8/layout/chart3"/>
    <dgm:cxn modelId="{3BC974CD-3F27-461B-953C-9FE85A0EF107}" type="presOf" srcId="{4B55A626-0222-4E90-B1F4-4D70680728BD}" destId="{B3C50D76-C9BC-4D14-97CF-F4D7682C329F}" srcOrd="1" destOrd="0" presId="urn:microsoft.com/office/officeart/2005/8/layout/chart3"/>
    <dgm:cxn modelId="{FEABD8AB-5D00-4F0E-91AA-44982FE23ADF}" type="presParOf" srcId="{B20F896D-F24F-402F-A50B-38790695D2DB}" destId="{CCBB39FF-09B0-43D4-8B37-83D7D3965B28}" srcOrd="0" destOrd="0" presId="urn:microsoft.com/office/officeart/2005/8/layout/chart3"/>
    <dgm:cxn modelId="{F4FEC40B-4792-4A3E-BB93-35C1A461759E}" type="presParOf" srcId="{B20F896D-F24F-402F-A50B-38790695D2DB}" destId="{1A2F0D60-8E75-43CA-B7F0-AD4B6888DDE0}" srcOrd="1" destOrd="0" presId="urn:microsoft.com/office/officeart/2005/8/layout/chart3"/>
    <dgm:cxn modelId="{25D09C0F-FE5F-4701-B4BD-4D0BA23164CA}" type="presParOf" srcId="{B20F896D-F24F-402F-A50B-38790695D2DB}" destId="{FD0F7F93-8FE1-4872-8C4E-6C8E9F956AF4}" srcOrd="2" destOrd="0" presId="urn:microsoft.com/office/officeart/2005/8/layout/chart3"/>
    <dgm:cxn modelId="{B16695D2-4D8E-4B9A-A01D-D0A21585A843}" type="presParOf" srcId="{B20F896D-F24F-402F-A50B-38790695D2DB}" destId="{5276B562-DBA3-419D-A1C9-DF74756EF645}" srcOrd="3" destOrd="0" presId="urn:microsoft.com/office/officeart/2005/8/layout/chart3"/>
    <dgm:cxn modelId="{9B75DAC9-F30E-40AD-BDC0-EFE154DF6056}" type="presParOf" srcId="{B20F896D-F24F-402F-A50B-38790695D2DB}" destId="{38A5B972-1263-45ED-A9D3-EEB653B6CC65}" srcOrd="4" destOrd="0" presId="urn:microsoft.com/office/officeart/2005/8/layout/chart3"/>
    <dgm:cxn modelId="{E8FB8686-C6AC-41B7-9AC0-FBE5D34162CE}" type="presParOf" srcId="{B20F896D-F24F-402F-A50B-38790695D2DB}" destId="{B3C50D76-C9BC-4D14-97CF-F4D7682C329F}" srcOrd="5" destOrd="0" presId="urn:microsoft.com/office/officeart/2005/8/layout/chart3"/>
    <dgm:cxn modelId="{A4801E5E-0B44-4C3E-B9D2-CB19C8B2E120}" type="presParOf" srcId="{B20F896D-F24F-402F-A50B-38790695D2DB}" destId="{C22F5D0A-AAC4-4F42-B0CB-66B67CCB5F9E}" srcOrd="6" destOrd="0" presId="urn:microsoft.com/office/officeart/2005/8/layout/chart3"/>
    <dgm:cxn modelId="{595645F2-CB11-41BC-99C6-F5841018EEBD}" type="presParOf" srcId="{B20F896D-F24F-402F-A50B-38790695D2DB}" destId="{FE849463-F845-46AD-A0B4-5C0B2C94E2B0}" srcOrd="7"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2F4A2-8BC4-45B5-9BC5-C0714C945490}">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FF5E4F-9C17-4911-9252-7BB0FE81288C}">
      <dsp:nvSpPr>
        <dsp:cNvPr id="0" name=""/>
        <dsp:cNvSpPr/>
      </dsp:nvSpPr>
      <dsp:spPr>
        <a:xfrm>
          <a:off x="384538" y="253918"/>
          <a:ext cx="4430148" cy="508162"/>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335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Setting a positive environment</a:t>
          </a:r>
        </a:p>
      </dsp:txBody>
      <dsp:txXfrm>
        <a:off x="384538" y="253918"/>
        <a:ext cx="4430148" cy="508162"/>
      </dsp:txXfrm>
    </dsp:sp>
    <dsp:sp modelId="{B094554A-AE93-4513-9689-ADF28F800311}">
      <dsp:nvSpPr>
        <dsp:cNvPr id="0" name=""/>
        <dsp:cNvSpPr/>
      </dsp:nvSpPr>
      <dsp:spPr>
        <a:xfrm>
          <a:off x="66936" y="190398"/>
          <a:ext cx="635203" cy="635203"/>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BF06DE-6A5D-4C74-A97D-8FF4AC82DE36}">
      <dsp:nvSpPr>
        <dsp:cNvPr id="0" name=""/>
        <dsp:cNvSpPr/>
      </dsp:nvSpPr>
      <dsp:spPr>
        <a:xfrm>
          <a:off x="748672" y="1015918"/>
          <a:ext cx="4066013" cy="508162"/>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335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Being a good role model</a:t>
          </a:r>
        </a:p>
      </dsp:txBody>
      <dsp:txXfrm>
        <a:off x="748672" y="1015918"/>
        <a:ext cx="4066013" cy="508162"/>
      </dsp:txXfrm>
    </dsp:sp>
    <dsp:sp modelId="{32B28A83-CA79-4048-9E48-5F2EFC9FC68C}">
      <dsp:nvSpPr>
        <dsp:cNvPr id="0" name=""/>
        <dsp:cNvSpPr/>
      </dsp:nvSpPr>
      <dsp:spPr>
        <a:xfrm>
          <a:off x="431071" y="952398"/>
          <a:ext cx="635203" cy="635203"/>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137210-89E6-47B2-A58D-CB5707DEA2D8}">
      <dsp:nvSpPr>
        <dsp:cNvPr id="0" name=""/>
        <dsp:cNvSpPr/>
      </dsp:nvSpPr>
      <dsp:spPr>
        <a:xfrm>
          <a:off x="860432" y="1777918"/>
          <a:ext cx="3954253" cy="508162"/>
        </a:xfrm>
        <a:prstGeom prst="rect">
          <a:avLst/>
        </a:prstGeom>
        <a:solidFill>
          <a:srgbClr val="1F497D"/>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335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Communicating effectively</a:t>
          </a:r>
        </a:p>
      </dsp:txBody>
      <dsp:txXfrm>
        <a:off x="860432" y="1777918"/>
        <a:ext cx="3954253" cy="508162"/>
      </dsp:txXfrm>
    </dsp:sp>
    <dsp:sp modelId="{4F3BE6F5-72BD-4CC8-AE8F-638B1E08CCC4}">
      <dsp:nvSpPr>
        <dsp:cNvPr id="0" name=""/>
        <dsp:cNvSpPr/>
      </dsp:nvSpPr>
      <dsp:spPr>
        <a:xfrm>
          <a:off x="542831" y="1714398"/>
          <a:ext cx="635203" cy="635203"/>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6C6282-8451-4FE2-883F-B399E06297A6}">
      <dsp:nvSpPr>
        <dsp:cNvPr id="0" name=""/>
        <dsp:cNvSpPr/>
      </dsp:nvSpPr>
      <dsp:spPr>
        <a:xfrm>
          <a:off x="748672" y="2539918"/>
          <a:ext cx="4066013" cy="508162"/>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335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Getting to know staff</a:t>
          </a:r>
        </a:p>
      </dsp:txBody>
      <dsp:txXfrm>
        <a:off x="748672" y="2539918"/>
        <a:ext cx="4066013" cy="508162"/>
      </dsp:txXfrm>
    </dsp:sp>
    <dsp:sp modelId="{E8B362B7-EE6D-4679-97CC-2FE0F1B4C8FE}">
      <dsp:nvSpPr>
        <dsp:cNvPr id="0" name=""/>
        <dsp:cNvSpPr/>
      </dsp:nvSpPr>
      <dsp:spPr>
        <a:xfrm>
          <a:off x="431071" y="2476398"/>
          <a:ext cx="635203" cy="635203"/>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8B71FF-11F7-4CA9-BAB1-3CFE9ECDE356}">
      <dsp:nvSpPr>
        <dsp:cNvPr id="0" name=""/>
        <dsp:cNvSpPr/>
      </dsp:nvSpPr>
      <dsp:spPr>
        <a:xfrm>
          <a:off x="384538" y="3301918"/>
          <a:ext cx="4430148" cy="508162"/>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335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Setting and meeting goals</a:t>
          </a:r>
        </a:p>
      </dsp:txBody>
      <dsp:txXfrm>
        <a:off x="384538" y="3301918"/>
        <a:ext cx="4430148" cy="508162"/>
      </dsp:txXfrm>
    </dsp:sp>
    <dsp:sp modelId="{6F4B0EA5-8E69-4A1B-B819-C4D393E1EC22}">
      <dsp:nvSpPr>
        <dsp:cNvPr id="0" name=""/>
        <dsp:cNvSpPr/>
      </dsp:nvSpPr>
      <dsp:spPr>
        <a:xfrm>
          <a:off x="66936" y="3238398"/>
          <a:ext cx="635203" cy="635203"/>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38737-7E86-41D3-BC45-257CF57BC77F}">
      <dsp:nvSpPr>
        <dsp:cNvPr id="0" name=""/>
        <dsp:cNvSpPr/>
      </dsp:nvSpPr>
      <dsp:spPr>
        <a:xfrm>
          <a:off x="0" y="4571940"/>
          <a:ext cx="7569818"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9EE724-971E-4D18-A48B-F34F884B5C3C}">
      <dsp:nvSpPr>
        <dsp:cNvPr id="0" name=""/>
        <dsp:cNvSpPr/>
      </dsp:nvSpPr>
      <dsp:spPr>
        <a:xfrm>
          <a:off x="0" y="3649408"/>
          <a:ext cx="7569818"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2D68C9-5102-46A9-9084-F224098F73AF}">
      <dsp:nvSpPr>
        <dsp:cNvPr id="0" name=""/>
        <dsp:cNvSpPr/>
      </dsp:nvSpPr>
      <dsp:spPr>
        <a:xfrm>
          <a:off x="0" y="2726875"/>
          <a:ext cx="7569818"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8F6F72-3B53-4494-8468-406E35B81014}">
      <dsp:nvSpPr>
        <dsp:cNvPr id="0" name=""/>
        <dsp:cNvSpPr/>
      </dsp:nvSpPr>
      <dsp:spPr>
        <a:xfrm>
          <a:off x="0" y="1804342"/>
          <a:ext cx="7569818"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06F959-99BF-4073-818E-4738B384B2A8}">
      <dsp:nvSpPr>
        <dsp:cNvPr id="0" name=""/>
        <dsp:cNvSpPr/>
      </dsp:nvSpPr>
      <dsp:spPr>
        <a:xfrm>
          <a:off x="0" y="881809"/>
          <a:ext cx="7569818"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02FD4D-C4B5-42AE-8C0B-D5D7482BA0DA}">
      <dsp:nvSpPr>
        <dsp:cNvPr id="0" name=""/>
        <dsp:cNvSpPr/>
      </dsp:nvSpPr>
      <dsp:spPr>
        <a:xfrm>
          <a:off x="1968152" y="3207"/>
          <a:ext cx="5601665" cy="878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889000">
            <a:lnSpc>
              <a:spcPct val="90000"/>
            </a:lnSpc>
            <a:spcBef>
              <a:spcPct val="0"/>
            </a:spcBef>
            <a:spcAft>
              <a:spcPts val="0"/>
            </a:spcAft>
            <a:buNone/>
          </a:pPr>
          <a:r>
            <a:rPr lang="en-US" sz="2000" kern="1200" dirty="0">
              <a:solidFill>
                <a:srgbClr val="000000"/>
              </a:solidFill>
            </a:rPr>
            <a:t>  The more time that passes between great     </a:t>
          </a:r>
        </a:p>
        <a:p>
          <a:pPr marL="0" lvl="0" indent="0" algn="l" defTabSz="889000">
            <a:lnSpc>
              <a:spcPct val="90000"/>
            </a:lnSpc>
            <a:spcBef>
              <a:spcPct val="0"/>
            </a:spcBef>
            <a:spcAft>
              <a:spcPts val="0"/>
            </a:spcAft>
            <a:buNone/>
          </a:pPr>
          <a:r>
            <a:rPr lang="en-US" sz="2000" kern="1200" dirty="0">
              <a:solidFill>
                <a:srgbClr val="000000"/>
              </a:solidFill>
            </a:rPr>
            <a:t>  performance and recognition, the lower the impact.</a:t>
          </a:r>
        </a:p>
      </dsp:txBody>
      <dsp:txXfrm>
        <a:off x="1968152" y="3207"/>
        <a:ext cx="5601665" cy="878602"/>
      </dsp:txXfrm>
    </dsp:sp>
    <dsp:sp modelId="{100ADA7C-8677-458A-85E8-76B04ECCC717}">
      <dsp:nvSpPr>
        <dsp:cNvPr id="0" name=""/>
        <dsp:cNvSpPr/>
      </dsp:nvSpPr>
      <dsp:spPr>
        <a:xfrm>
          <a:off x="0" y="3207"/>
          <a:ext cx="1968152" cy="878602"/>
        </a:xfrm>
        <a:prstGeom prst="round2SameRect">
          <a:avLst>
            <a:gd name="adj1" fmla="val 16670"/>
            <a:gd name="adj2" fmla="val 0"/>
          </a:avLst>
        </a:prstGeom>
        <a:solidFill>
          <a:schemeClr val="bg1">
            <a:lumMod val="50000"/>
          </a:schemeClr>
        </a:solid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t>Do it Immediately</a:t>
          </a:r>
        </a:p>
      </dsp:txBody>
      <dsp:txXfrm>
        <a:off x="42898" y="46105"/>
        <a:ext cx="1882356" cy="835704"/>
      </dsp:txXfrm>
    </dsp:sp>
    <dsp:sp modelId="{E4019BED-D1B3-4451-B230-41941ADB2214}">
      <dsp:nvSpPr>
        <dsp:cNvPr id="0" name=""/>
        <dsp:cNvSpPr/>
      </dsp:nvSpPr>
      <dsp:spPr>
        <a:xfrm>
          <a:off x="1968152" y="925739"/>
          <a:ext cx="5601665" cy="878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889000">
            <a:lnSpc>
              <a:spcPct val="90000"/>
            </a:lnSpc>
            <a:spcBef>
              <a:spcPct val="0"/>
            </a:spcBef>
            <a:spcAft>
              <a:spcPts val="0"/>
            </a:spcAft>
            <a:buNone/>
          </a:pPr>
          <a:r>
            <a:rPr lang="en-US" sz="2000" kern="1200" dirty="0">
              <a:solidFill>
                <a:srgbClr val="000000"/>
              </a:solidFill>
            </a:rPr>
            <a:t>  Don’t just tell an employee she did a good job, tell   </a:t>
          </a:r>
        </a:p>
        <a:p>
          <a:pPr marL="0" lvl="0" indent="0" algn="l" defTabSz="889000">
            <a:lnSpc>
              <a:spcPct val="90000"/>
            </a:lnSpc>
            <a:spcBef>
              <a:spcPct val="0"/>
            </a:spcBef>
            <a:spcAft>
              <a:spcPts val="0"/>
            </a:spcAft>
            <a:buNone/>
          </a:pPr>
          <a:r>
            <a:rPr lang="en-US" sz="2000" kern="1200" dirty="0">
              <a:solidFill>
                <a:srgbClr val="000000"/>
              </a:solidFill>
            </a:rPr>
            <a:t>  her how she did a good job. This will inspire her to  </a:t>
          </a:r>
        </a:p>
        <a:p>
          <a:pPr marL="0" lvl="0" indent="0" algn="l" defTabSz="889000">
            <a:lnSpc>
              <a:spcPct val="90000"/>
            </a:lnSpc>
            <a:spcBef>
              <a:spcPct val="0"/>
            </a:spcBef>
            <a:spcAft>
              <a:spcPts val="0"/>
            </a:spcAft>
            <a:buNone/>
          </a:pPr>
          <a:r>
            <a:rPr lang="en-US" sz="2000" kern="1200" dirty="0">
              <a:solidFill>
                <a:srgbClr val="000000"/>
              </a:solidFill>
            </a:rPr>
            <a:t>  work harder.</a:t>
          </a:r>
        </a:p>
      </dsp:txBody>
      <dsp:txXfrm>
        <a:off x="1968152" y="925739"/>
        <a:ext cx="5601665" cy="878602"/>
      </dsp:txXfrm>
    </dsp:sp>
    <dsp:sp modelId="{705BECE3-C1B4-4355-92A4-EA927AC379FA}">
      <dsp:nvSpPr>
        <dsp:cNvPr id="0" name=""/>
        <dsp:cNvSpPr/>
      </dsp:nvSpPr>
      <dsp:spPr>
        <a:xfrm>
          <a:off x="0" y="925739"/>
          <a:ext cx="1968152" cy="878602"/>
        </a:xfrm>
        <a:prstGeom prst="round2SameRect">
          <a:avLst>
            <a:gd name="adj1" fmla="val 16670"/>
            <a:gd name="adj2" fmla="val 0"/>
          </a:avLst>
        </a:prstGeom>
        <a:solidFill>
          <a:schemeClr val="bg1">
            <a:lumMod val="50000"/>
          </a:schemeClr>
        </a:solid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t>Be Specific</a:t>
          </a:r>
        </a:p>
      </dsp:txBody>
      <dsp:txXfrm>
        <a:off x="42898" y="968637"/>
        <a:ext cx="1882356" cy="835704"/>
      </dsp:txXfrm>
    </dsp:sp>
    <dsp:sp modelId="{69C26BD4-B7A9-4600-A0CC-7F15FB12FCA2}">
      <dsp:nvSpPr>
        <dsp:cNvPr id="0" name=""/>
        <dsp:cNvSpPr/>
      </dsp:nvSpPr>
      <dsp:spPr>
        <a:xfrm>
          <a:off x="1968152" y="1848272"/>
          <a:ext cx="5601665" cy="878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889000">
            <a:lnSpc>
              <a:spcPct val="90000"/>
            </a:lnSpc>
            <a:spcBef>
              <a:spcPct val="0"/>
            </a:spcBef>
            <a:spcAft>
              <a:spcPts val="0"/>
            </a:spcAft>
            <a:buNone/>
          </a:pPr>
          <a:r>
            <a:rPr lang="en-US" sz="2000" kern="1200" dirty="0">
              <a:solidFill>
                <a:srgbClr val="000000"/>
              </a:solidFill>
            </a:rPr>
            <a:t>  Be genuine and let your employees know how you  </a:t>
          </a:r>
        </a:p>
        <a:p>
          <a:pPr marL="0" lvl="0" indent="0" algn="l" defTabSz="889000">
            <a:lnSpc>
              <a:spcPct val="90000"/>
            </a:lnSpc>
            <a:spcBef>
              <a:spcPct val="0"/>
            </a:spcBef>
            <a:spcAft>
              <a:spcPts val="0"/>
            </a:spcAft>
            <a:buNone/>
          </a:pPr>
          <a:r>
            <a:rPr lang="en-US" sz="2000" kern="1200" dirty="0">
              <a:solidFill>
                <a:srgbClr val="000000"/>
              </a:solidFill>
            </a:rPr>
            <a:t>  really feel. </a:t>
          </a:r>
        </a:p>
      </dsp:txBody>
      <dsp:txXfrm>
        <a:off x="1968152" y="1848272"/>
        <a:ext cx="5601665" cy="878602"/>
      </dsp:txXfrm>
    </dsp:sp>
    <dsp:sp modelId="{730FB740-3877-4B9F-BF95-017B48441943}">
      <dsp:nvSpPr>
        <dsp:cNvPr id="0" name=""/>
        <dsp:cNvSpPr/>
      </dsp:nvSpPr>
      <dsp:spPr>
        <a:xfrm>
          <a:off x="0" y="1848272"/>
          <a:ext cx="1968152" cy="878602"/>
        </a:xfrm>
        <a:prstGeom prst="round2SameRect">
          <a:avLst>
            <a:gd name="adj1" fmla="val 16670"/>
            <a:gd name="adj2" fmla="val 0"/>
          </a:avLst>
        </a:prstGeom>
        <a:solidFill>
          <a:schemeClr val="bg1">
            <a:lumMod val="50000"/>
          </a:schemeClr>
        </a:solid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t>Be Genuine</a:t>
          </a:r>
        </a:p>
      </dsp:txBody>
      <dsp:txXfrm>
        <a:off x="42898" y="1891170"/>
        <a:ext cx="1882356" cy="835704"/>
      </dsp:txXfrm>
    </dsp:sp>
    <dsp:sp modelId="{97FF7B32-C4C9-42A2-B3C6-A1D9291E6E26}">
      <dsp:nvSpPr>
        <dsp:cNvPr id="0" name=""/>
        <dsp:cNvSpPr/>
      </dsp:nvSpPr>
      <dsp:spPr>
        <a:xfrm>
          <a:off x="1968152" y="2770805"/>
          <a:ext cx="5601665" cy="878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889000">
            <a:lnSpc>
              <a:spcPct val="90000"/>
            </a:lnSpc>
            <a:spcBef>
              <a:spcPct val="0"/>
            </a:spcBef>
            <a:spcAft>
              <a:spcPts val="0"/>
            </a:spcAft>
            <a:buNone/>
          </a:pPr>
          <a:r>
            <a:rPr lang="en-US" sz="2000" kern="1200" dirty="0">
              <a:solidFill>
                <a:srgbClr val="000000"/>
              </a:solidFill>
            </a:rPr>
            <a:t>  Don’t wait until the job is over, provide continuous </a:t>
          </a:r>
        </a:p>
        <a:p>
          <a:pPr marL="0" lvl="0" indent="0" algn="l" defTabSz="889000">
            <a:lnSpc>
              <a:spcPct val="90000"/>
            </a:lnSpc>
            <a:spcBef>
              <a:spcPct val="0"/>
            </a:spcBef>
            <a:spcAft>
              <a:spcPts val="0"/>
            </a:spcAft>
            <a:buNone/>
          </a:pPr>
          <a:r>
            <a:rPr lang="en-US" sz="2000" kern="1200" dirty="0">
              <a:solidFill>
                <a:srgbClr val="000000"/>
              </a:solidFill>
            </a:rPr>
            <a:t>  encouragement to your staff.</a:t>
          </a:r>
        </a:p>
      </dsp:txBody>
      <dsp:txXfrm>
        <a:off x="1968152" y="2770805"/>
        <a:ext cx="5601665" cy="878602"/>
      </dsp:txXfrm>
    </dsp:sp>
    <dsp:sp modelId="{6E6E417A-A1BF-4FF6-BF90-B0F6723EE89A}">
      <dsp:nvSpPr>
        <dsp:cNvPr id="0" name=""/>
        <dsp:cNvSpPr/>
      </dsp:nvSpPr>
      <dsp:spPr>
        <a:xfrm>
          <a:off x="0" y="2770805"/>
          <a:ext cx="1968152" cy="878602"/>
        </a:xfrm>
        <a:prstGeom prst="round2SameRect">
          <a:avLst>
            <a:gd name="adj1" fmla="val 16670"/>
            <a:gd name="adj2" fmla="val 0"/>
          </a:avLst>
        </a:prstGeom>
        <a:solidFill>
          <a:schemeClr val="bg1">
            <a:lumMod val="50000"/>
          </a:schemeClr>
        </a:solid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t>Encourage </a:t>
          </a:r>
          <a:r>
            <a:rPr lang="en-US" sz="2500" b="1" kern="1200" dirty="0"/>
            <a:t>Continuously</a:t>
          </a:r>
        </a:p>
      </dsp:txBody>
      <dsp:txXfrm>
        <a:off x="42898" y="2813703"/>
        <a:ext cx="1882356" cy="835704"/>
      </dsp:txXfrm>
    </dsp:sp>
    <dsp:sp modelId="{B46065E3-B372-4A59-B3FA-4E0BBAF6D166}">
      <dsp:nvSpPr>
        <dsp:cNvPr id="0" name=""/>
        <dsp:cNvSpPr/>
      </dsp:nvSpPr>
      <dsp:spPr>
        <a:xfrm>
          <a:off x="1968152" y="3693338"/>
          <a:ext cx="5601665" cy="878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just" defTabSz="889000">
            <a:lnSpc>
              <a:spcPct val="90000"/>
            </a:lnSpc>
            <a:spcBef>
              <a:spcPct val="0"/>
            </a:spcBef>
            <a:spcAft>
              <a:spcPts val="0"/>
            </a:spcAft>
            <a:buNone/>
          </a:pPr>
          <a:r>
            <a:rPr lang="en-US" sz="2000" kern="1200" dirty="0">
              <a:solidFill>
                <a:srgbClr val="000000"/>
              </a:solidFill>
            </a:rPr>
            <a:t>  Recognize your top performers in a staff meeting.    </a:t>
          </a:r>
        </a:p>
        <a:p>
          <a:pPr marL="0" lvl="0" indent="0" algn="just" defTabSz="889000">
            <a:lnSpc>
              <a:spcPct val="90000"/>
            </a:lnSpc>
            <a:spcBef>
              <a:spcPct val="0"/>
            </a:spcBef>
            <a:spcAft>
              <a:spcPts val="0"/>
            </a:spcAft>
            <a:buNone/>
          </a:pPr>
          <a:r>
            <a:rPr lang="en-US" sz="2000" kern="1200" dirty="0">
              <a:solidFill>
                <a:srgbClr val="000000"/>
              </a:solidFill>
            </a:rPr>
            <a:t>  The employee will feel good and encourage others </a:t>
          </a:r>
        </a:p>
        <a:p>
          <a:pPr marL="0" lvl="0" indent="0" algn="just" defTabSz="889000">
            <a:lnSpc>
              <a:spcPct val="90000"/>
            </a:lnSpc>
            <a:spcBef>
              <a:spcPct val="0"/>
            </a:spcBef>
            <a:spcAft>
              <a:spcPts val="0"/>
            </a:spcAft>
            <a:buNone/>
          </a:pPr>
          <a:r>
            <a:rPr lang="en-US" sz="2000" kern="1200" dirty="0">
              <a:solidFill>
                <a:srgbClr val="000000"/>
              </a:solidFill>
            </a:rPr>
            <a:t>  to do the same.</a:t>
          </a:r>
        </a:p>
      </dsp:txBody>
      <dsp:txXfrm>
        <a:off x="1968152" y="3693338"/>
        <a:ext cx="5601665" cy="878602"/>
      </dsp:txXfrm>
    </dsp:sp>
    <dsp:sp modelId="{21EED351-37F8-449D-8172-480803F632CC}">
      <dsp:nvSpPr>
        <dsp:cNvPr id="0" name=""/>
        <dsp:cNvSpPr/>
      </dsp:nvSpPr>
      <dsp:spPr>
        <a:xfrm>
          <a:off x="0" y="3693338"/>
          <a:ext cx="1968152" cy="878602"/>
        </a:xfrm>
        <a:prstGeom prst="round2SameRect">
          <a:avLst>
            <a:gd name="adj1" fmla="val 16670"/>
            <a:gd name="adj2" fmla="val 0"/>
          </a:avLst>
        </a:prstGeom>
        <a:solidFill>
          <a:schemeClr val="bg1">
            <a:lumMod val="50000"/>
          </a:schemeClr>
        </a:solid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t>Give Kudos</a:t>
          </a:r>
        </a:p>
      </dsp:txBody>
      <dsp:txXfrm>
        <a:off x="42898" y="3736236"/>
        <a:ext cx="1882356" cy="8357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B39FF-09B0-43D4-8B37-83D7D3965B28}">
      <dsp:nvSpPr>
        <dsp:cNvPr id="0" name=""/>
        <dsp:cNvSpPr/>
      </dsp:nvSpPr>
      <dsp:spPr>
        <a:xfrm>
          <a:off x="255011" y="286920"/>
          <a:ext cx="2954618" cy="2954618"/>
        </a:xfrm>
        <a:prstGeom prst="pie">
          <a:avLst>
            <a:gd name="adj1" fmla="val 16200000"/>
            <a:gd name="adj2" fmla="val 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endParaRPr lang="en-US" sz="5300" kern="1200" dirty="0"/>
        </a:p>
      </dsp:txBody>
      <dsp:txXfrm>
        <a:off x="1766088" y="833525"/>
        <a:ext cx="1090394" cy="879350"/>
      </dsp:txXfrm>
    </dsp:sp>
    <dsp:sp modelId="{FD0F7F93-8FE1-4872-8C4E-6C8E9F956AF4}">
      <dsp:nvSpPr>
        <dsp:cNvPr id="0" name=""/>
        <dsp:cNvSpPr/>
      </dsp:nvSpPr>
      <dsp:spPr>
        <a:xfrm>
          <a:off x="241825" y="388745"/>
          <a:ext cx="2954618" cy="2954618"/>
        </a:xfrm>
        <a:prstGeom prst="pie">
          <a:avLst>
            <a:gd name="adj1" fmla="val 0"/>
            <a:gd name="adj2" fmla="val 540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endParaRPr lang="en-US" sz="5300" kern="1200" dirty="0"/>
        </a:p>
      </dsp:txBody>
      <dsp:txXfrm>
        <a:off x="1771895" y="1918815"/>
        <a:ext cx="1090394" cy="879350"/>
      </dsp:txXfrm>
    </dsp:sp>
    <dsp:sp modelId="{38A5B972-1263-45ED-A9D3-EEB653B6CC65}">
      <dsp:nvSpPr>
        <dsp:cNvPr id="0" name=""/>
        <dsp:cNvSpPr/>
      </dsp:nvSpPr>
      <dsp:spPr>
        <a:xfrm>
          <a:off x="175878" y="388745"/>
          <a:ext cx="2954618" cy="2954618"/>
        </a:xfrm>
        <a:prstGeom prst="pie">
          <a:avLst>
            <a:gd name="adj1" fmla="val 5400000"/>
            <a:gd name="adj2" fmla="val 1080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endParaRPr lang="en-US" sz="5300" kern="1200" dirty="0"/>
        </a:p>
      </dsp:txBody>
      <dsp:txXfrm>
        <a:off x="510031" y="1918815"/>
        <a:ext cx="1090394" cy="879350"/>
      </dsp:txXfrm>
    </dsp:sp>
    <dsp:sp modelId="{C22F5D0A-AAC4-4F42-B0CB-66B67CCB5F9E}">
      <dsp:nvSpPr>
        <dsp:cNvPr id="0" name=""/>
        <dsp:cNvSpPr/>
      </dsp:nvSpPr>
      <dsp:spPr>
        <a:xfrm>
          <a:off x="175878" y="286929"/>
          <a:ext cx="2954618" cy="2954618"/>
        </a:xfrm>
        <a:prstGeom prst="pie">
          <a:avLst>
            <a:gd name="adj1" fmla="val 10800000"/>
            <a:gd name="adj2" fmla="val 1620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endParaRPr lang="en-US" sz="5300" kern="1200" dirty="0"/>
        </a:p>
      </dsp:txBody>
      <dsp:txXfrm>
        <a:off x="510031" y="832126"/>
        <a:ext cx="1090394" cy="87935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964F9BE-E612-4314-A49B-C370E03C8669}" type="datetimeFigureOut">
              <a:rPr lang="en-US" smtClean="0"/>
              <a:pPr/>
              <a:t>7/25/2017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6B8B319-AA91-417F-8EB6-B7BFF403FA90}" type="slidenum">
              <a:rPr lang="en-US" smtClean="0"/>
              <a:pPr/>
              <a:t>‹#›</a:t>
            </a:fld>
            <a:endParaRPr lang="en-US"/>
          </a:p>
        </p:txBody>
      </p:sp>
    </p:spTree>
    <p:extLst>
      <p:ext uri="{BB962C8B-B14F-4D97-AF65-F5344CB8AC3E}">
        <p14:creationId xmlns:p14="http://schemas.microsoft.com/office/powerpoint/2010/main" val="1359650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37367" cy="465294"/>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2302">
              <a:defRPr sz="1200">
                <a:latin typeface="Arial" pitchFamily="34" charset="0"/>
              </a:defRPr>
            </a:lvl1pPr>
          </a:lstStyle>
          <a:p>
            <a:pPr>
              <a:defRPr/>
            </a:pPr>
            <a:endParaRPr lang="en-US" dirty="0"/>
          </a:p>
        </p:txBody>
      </p:sp>
      <p:sp>
        <p:nvSpPr>
          <p:cNvPr id="43011" name="Rectangle 3"/>
          <p:cNvSpPr>
            <a:spLocks noGrp="1" noChangeArrowheads="1"/>
          </p:cNvSpPr>
          <p:nvPr>
            <p:ph type="dt" idx="1"/>
          </p:nvPr>
        </p:nvSpPr>
        <p:spPr bwMode="auto">
          <a:xfrm>
            <a:off x="3971456" y="0"/>
            <a:ext cx="3037366" cy="465294"/>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2302">
              <a:defRPr sz="1200">
                <a:latin typeface="Arial" pitchFamily="34" charset="0"/>
              </a:defRPr>
            </a:lvl1pPr>
          </a:lstStyle>
          <a:p>
            <a:pPr>
              <a:defRPr/>
            </a:pPr>
            <a:endParaRPr lang="en-US" dirty="0"/>
          </a:p>
        </p:txBody>
      </p:sp>
      <p:sp>
        <p:nvSpPr>
          <p:cNvPr id="307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700567" y="4416342"/>
            <a:ext cx="5609267" cy="4182907"/>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3014" name="Rectangle 6"/>
          <p:cNvSpPr>
            <a:spLocks noGrp="1" noChangeArrowheads="1"/>
          </p:cNvSpPr>
          <p:nvPr>
            <p:ph type="ftr" sz="quarter" idx="4"/>
          </p:nvPr>
        </p:nvSpPr>
        <p:spPr bwMode="auto">
          <a:xfrm>
            <a:off x="0" y="8829530"/>
            <a:ext cx="3037367" cy="465294"/>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2302">
              <a:defRPr sz="1200">
                <a:latin typeface="Arial" pitchFamily="34" charset="0"/>
              </a:defRPr>
            </a:lvl1pPr>
          </a:lstStyle>
          <a:p>
            <a:pPr>
              <a:defRPr/>
            </a:pPr>
            <a:endParaRPr lang="en-US" dirty="0"/>
          </a:p>
        </p:txBody>
      </p:sp>
      <p:sp>
        <p:nvSpPr>
          <p:cNvPr id="43015" name="Rectangle 7"/>
          <p:cNvSpPr>
            <a:spLocks noGrp="1" noChangeArrowheads="1"/>
          </p:cNvSpPr>
          <p:nvPr>
            <p:ph type="sldNum" sz="quarter" idx="5"/>
          </p:nvPr>
        </p:nvSpPr>
        <p:spPr bwMode="auto">
          <a:xfrm>
            <a:off x="3971456" y="8829530"/>
            <a:ext cx="3037366" cy="465294"/>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2302">
              <a:defRPr sz="1200">
                <a:latin typeface="Arial" pitchFamily="34" charset="0"/>
              </a:defRPr>
            </a:lvl1pPr>
          </a:lstStyle>
          <a:p>
            <a:pPr>
              <a:defRPr/>
            </a:pPr>
            <a:fld id="{618325E3-9EEA-4E0A-8267-091F32D43F7A}" type="slidenum">
              <a:rPr lang="en-US"/>
              <a:pPr>
                <a:defRPr/>
              </a:pPr>
              <a:t>‹#›</a:t>
            </a:fld>
            <a:endParaRPr lang="en-US" dirty="0"/>
          </a:p>
        </p:txBody>
      </p:sp>
    </p:spTree>
    <p:extLst>
      <p:ext uri="{BB962C8B-B14F-4D97-AF65-F5344CB8AC3E}">
        <p14:creationId xmlns:p14="http://schemas.microsoft.com/office/powerpoint/2010/main" val="30426427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b="1" dirty="0"/>
              <a:t>Set</a:t>
            </a:r>
            <a:r>
              <a:rPr lang="en-US" b="1" baseline="0" dirty="0"/>
              <a:t> as a place marker.</a:t>
            </a:r>
          </a:p>
          <a:p>
            <a:endParaRPr lang="en-US" dirty="0"/>
          </a:p>
        </p:txBody>
      </p:sp>
      <p:sp>
        <p:nvSpPr>
          <p:cNvPr id="4" name="Slide Number Placeholder 3"/>
          <p:cNvSpPr>
            <a:spLocks noGrp="1"/>
          </p:cNvSpPr>
          <p:nvPr>
            <p:ph type="sldNum" sz="quarter" idx="10"/>
          </p:nvPr>
        </p:nvSpPr>
        <p:spPr/>
        <p:txBody>
          <a:bodyPr/>
          <a:lstStyle/>
          <a:p>
            <a:fld id="{D516E0BC-51EE-4218-A209-CC610A508EDD}" type="slidenum">
              <a:rPr lang="en-US" smtClean="0"/>
              <a:t>1</a:t>
            </a:fld>
            <a:endParaRPr lang="en-US"/>
          </a:p>
        </p:txBody>
      </p:sp>
    </p:spTree>
    <p:extLst>
      <p:ext uri="{BB962C8B-B14F-4D97-AF65-F5344CB8AC3E}">
        <p14:creationId xmlns:p14="http://schemas.microsoft.com/office/powerpoint/2010/main" val="4207702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19"/>
              </a:spcAft>
            </a:pPr>
            <a:r>
              <a:rPr lang="en-US" b="1" dirty="0"/>
              <a:t>TELL: </a:t>
            </a:r>
            <a:r>
              <a:rPr lang="en-US" sz="1200" dirty="0"/>
              <a:t>Good leaders are also effective communicators. How can you inspire or guide others if you can’t communicate clearly? Below are some applicable communication tips:</a:t>
            </a:r>
            <a:r>
              <a:rPr lang="en-US" sz="1200" baseline="0" dirty="0"/>
              <a:t> </a:t>
            </a:r>
            <a:r>
              <a:rPr lang="en-US" sz="1200" dirty="0"/>
              <a:t>be crisp, clear, and concise,</a:t>
            </a:r>
            <a:r>
              <a:rPr lang="en-US" sz="1200" baseline="0" dirty="0"/>
              <a:t> </a:t>
            </a:r>
            <a:r>
              <a:rPr lang="en-US" sz="1200" dirty="0"/>
              <a:t>find your authentic voice (genuine),</a:t>
            </a:r>
            <a:r>
              <a:rPr lang="en-US" sz="1200" baseline="0" dirty="0"/>
              <a:t> </a:t>
            </a:r>
            <a:r>
              <a:rPr lang="en-US" sz="1200" dirty="0"/>
              <a:t>listen with your ears, eyes, and heart,</a:t>
            </a:r>
            <a:r>
              <a:rPr lang="en-US" sz="1200" baseline="0" dirty="0"/>
              <a:t> </a:t>
            </a:r>
            <a:r>
              <a:rPr lang="en-US" sz="1200" dirty="0"/>
              <a:t>pay attention to your body language,</a:t>
            </a:r>
            <a:r>
              <a:rPr lang="en-US" sz="1200" baseline="0" dirty="0"/>
              <a:t> </a:t>
            </a:r>
            <a:r>
              <a:rPr lang="en-US" sz="1200" dirty="0"/>
              <a:t>customize your communication style,</a:t>
            </a:r>
            <a:r>
              <a:rPr lang="en-US" sz="1200" baseline="0" dirty="0"/>
              <a:t> </a:t>
            </a:r>
            <a:r>
              <a:rPr lang="en-US" sz="1200" dirty="0"/>
              <a:t>make sure that your actions align with your words.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C95A26-0072-4DE1-968A-0CAABD952DA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59899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dirty="0"/>
              <a:t>Average managers play checkers, while great managers play chess. </a:t>
            </a:r>
          </a:p>
          <a:p>
            <a:endParaRPr lang="en-US" dirty="0"/>
          </a:p>
          <a:p>
            <a:r>
              <a:rPr lang="en-US" b="1" dirty="0"/>
              <a:t>SOLICIT</a:t>
            </a:r>
            <a:r>
              <a:rPr lang="en-US" b="1" baseline="0" dirty="0"/>
              <a:t> AUDIENCE FEEDBACK: </a:t>
            </a:r>
            <a:r>
              <a:rPr lang="en-US" dirty="0"/>
              <a:t>Anyone here play checkers? </a:t>
            </a:r>
          </a:p>
          <a:p>
            <a:endParaRPr lang="en-US" dirty="0"/>
          </a:p>
          <a:p>
            <a:r>
              <a:rPr lang="en-US" dirty="0"/>
              <a:t>In checkers, all the pieces are uniform and move in the same way. The pieces are interchangeable. </a:t>
            </a:r>
          </a:p>
          <a:p>
            <a:endParaRPr lang="en-US" dirty="0"/>
          </a:p>
        </p:txBody>
      </p:sp>
      <p:sp>
        <p:nvSpPr>
          <p:cNvPr id="4" name="Slide Number Placeholder 3"/>
          <p:cNvSpPr>
            <a:spLocks noGrp="1"/>
          </p:cNvSpPr>
          <p:nvPr>
            <p:ph type="sldNum" sz="quarter" idx="10"/>
          </p:nvPr>
        </p:nvSpPr>
        <p:spPr/>
        <p:txBody>
          <a:bodyPr/>
          <a:lstStyle/>
          <a:p>
            <a:pPr>
              <a:defRPr/>
            </a:pPr>
            <a:fld id="{618325E3-9EEA-4E0A-8267-091F32D43F7A}" type="slidenum">
              <a:rPr lang="en-US" smtClean="0"/>
              <a:pPr>
                <a:defRPr/>
              </a:pPr>
              <a:t>11</a:t>
            </a:fld>
            <a:endParaRPr lang="en-US" dirty="0"/>
          </a:p>
        </p:txBody>
      </p:sp>
    </p:spTree>
    <p:extLst>
      <p:ext uri="{BB962C8B-B14F-4D97-AF65-F5344CB8AC3E}">
        <p14:creationId xmlns:p14="http://schemas.microsoft.com/office/powerpoint/2010/main" val="2741766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TELL: </a:t>
            </a:r>
            <a:r>
              <a:rPr lang="en-US" sz="1200" b="0" dirty="0"/>
              <a:t>However, i</a:t>
            </a:r>
            <a:r>
              <a:rPr lang="en-US" sz="1200" dirty="0"/>
              <a:t>n chess, each type of piece moves in a unique way.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SOLICIT</a:t>
            </a:r>
            <a:r>
              <a:rPr lang="en-US" sz="1200" b="1" baseline="0" dirty="0"/>
              <a:t> AUDIENCE FEEDBACK: </a:t>
            </a:r>
            <a:r>
              <a:rPr lang="en-US" sz="1200" b="0" baseline="0" dirty="0"/>
              <a:t>How many of you play chess?</a:t>
            </a:r>
            <a:endParaRPr lang="en-US" sz="12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 order to win, a strategy must be in place. It is impossible to be successful if you don’t know how to play each piece.  </a:t>
            </a:r>
          </a:p>
          <a:p>
            <a:endParaRPr lang="en-US" dirty="0"/>
          </a:p>
        </p:txBody>
      </p:sp>
      <p:sp>
        <p:nvSpPr>
          <p:cNvPr id="4" name="Slide Number Placeholder 3"/>
          <p:cNvSpPr>
            <a:spLocks noGrp="1"/>
          </p:cNvSpPr>
          <p:nvPr>
            <p:ph type="sldNum" sz="quarter" idx="10"/>
          </p:nvPr>
        </p:nvSpPr>
        <p:spPr/>
        <p:txBody>
          <a:bodyPr/>
          <a:lstStyle/>
          <a:p>
            <a:pPr>
              <a:defRPr/>
            </a:pPr>
            <a:fld id="{618325E3-9EEA-4E0A-8267-091F32D43F7A}" type="slidenum">
              <a:rPr lang="en-US" smtClean="0"/>
              <a:pPr>
                <a:defRPr/>
              </a:pPr>
              <a:t>12</a:t>
            </a:fld>
            <a:endParaRPr lang="en-US" dirty="0"/>
          </a:p>
        </p:txBody>
      </p:sp>
    </p:spTree>
    <p:extLst>
      <p:ext uri="{BB962C8B-B14F-4D97-AF65-F5344CB8AC3E}">
        <p14:creationId xmlns:p14="http://schemas.microsoft.com/office/powerpoint/2010/main" val="1298910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sz="1200" dirty="0"/>
              <a:t>Taking the time to understand your staff can help you position them in roles where they can thrive. The key areas below will guide you in understanding each member of your staff beyond the surface. Personality,</a:t>
            </a:r>
            <a:r>
              <a:rPr lang="en-US" sz="1200" baseline="0" dirty="0"/>
              <a:t> strengths and weaknesses, motivational triggers, and learning styles.</a:t>
            </a:r>
            <a:endParaRPr lang="en-US" sz="1200" dirty="0"/>
          </a:p>
          <a:p>
            <a:endParaRPr lang="en-US" b="1" dirty="0"/>
          </a:p>
        </p:txBody>
      </p:sp>
      <p:sp>
        <p:nvSpPr>
          <p:cNvPr id="4" name="Slide Number Placeholder 3"/>
          <p:cNvSpPr>
            <a:spLocks noGrp="1"/>
          </p:cNvSpPr>
          <p:nvPr>
            <p:ph type="sldNum" sz="quarter" idx="10"/>
          </p:nvPr>
        </p:nvSpPr>
        <p:spPr/>
        <p:txBody>
          <a:bodyPr/>
          <a:lstStyle/>
          <a:p>
            <a:pPr>
              <a:defRPr/>
            </a:pPr>
            <a:fld id="{618325E3-9EEA-4E0A-8267-091F32D43F7A}" type="slidenum">
              <a:rPr lang="en-US" smtClean="0"/>
              <a:pPr>
                <a:defRPr/>
              </a:pPr>
              <a:t>13</a:t>
            </a:fld>
            <a:endParaRPr lang="en-US" dirty="0"/>
          </a:p>
        </p:txBody>
      </p:sp>
    </p:spTree>
    <p:extLst>
      <p:ext uri="{BB962C8B-B14F-4D97-AF65-F5344CB8AC3E}">
        <p14:creationId xmlns:p14="http://schemas.microsoft.com/office/powerpoint/2010/main" val="885481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b="0" dirty="0"/>
              <a:t>Personality is a set of characteristics that distinguishes a person from others. It’s what makes you, YOU! Your staff consists of different personality types. Understanding your staff’s diverse personalities will help you manage them better.</a:t>
            </a:r>
          </a:p>
          <a:p>
            <a:endParaRPr lang="en-US" b="1" dirty="0"/>
          </a:p>
        </p:txBody>
      </p:sp>
      <p:sp>
        <p:nvSpPr>
          <p:cNvPr id="4" name="Slide Number Placeholder 3"/>
          <p:cNvSpPr>
            <a:spLocks noGrp="1"/>
          </p:cNvSpPr>
          <p:nvPr>
            <p:ph type="sldNum" sz="quarter" idx="10"/>
          </p:nvPr>
        </p:nvSpPr>
        <p:spPr/>
        <p:txBody>
          <a:bodyPr/>
          <a:lstStyle/>
          <a:p>
            <a:pPr>
              <a:defRPr/>
            </a:pPr>
            <a:fld id="{618325E3-9EEA-4E0A-8267-091F32D43F7A}" type="slidenum">
              <a:rPr lang="en-US" smtClean="0"/>
              <a:pPr>
                <a:defRPr/>
              </a:pPr>
              <a:t>14</a:t>
            </a:fld>
            <a:endParaRPr lang="en-US" dirty="0"/>
          </a:p>
        </p:txBody>
      </p:sp>
    </p:spTree>
    <p:extLst>
      <p:ext uri="{BB962C8B-B14F-4D97-AF65-F5344CB8AC3E}">
        <p14:creationId xmlns:p14="http://schemas.microsoft.com/office/powerpoint/2010/main" val="2437725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TELL: </a:t>
            </a:r>
            <a:r>
              <a:rPr lang="en-US" sz="1200" dirty="0"/>
              <a:t>Everyone has their set of talents and shortcomings. As the leader of your operation, identify the strengths and weaknesses of your staff to unlock their full potential.</a:t>
            </a:r>
          </a:p>
          <a:p>
            <a:endParaRPr lang="en-US" b="1" dirty="0"/>
          </a:p>
        </p:txBody>
      </p:sp>
      <p:sp>
        <p:nvSpPr>
          <p:cNvPr id="4" name="Slide Number Placeholder 3"/>
          <p:cNvSpPr>
            <a:spLocks noGrp="1"/>
          </p:cNvSpPr>
          <p:nvPr>
            <p:ph type="sldNum" sz="quarter" idx="10"/>
          </p:nvPr>
        </p:nvSpPr>
        <p:spPr/>
        <p:txBody>
          <a:bodyPr/>
          <a:lstStyle/>
          <a:p>
            <a:pPr>
              <a:defRPr/>
            </a:pPr>
            <a:fld id="{618325E3-9EEA-4E0A-8267-091F32D43F7A}" type="slidenum">
              <a:rPr lang="en-US" smtClean="0"/>
              <a:pPr>
                <a:defRPr/>
              </a:pPr>
              <a:t>15</a:t>
            </a:fld>
            <a:endParaRPr lang="en-US" dirty="0"/>
          </a:p>
        </p:txBody>
      </p:sp>
    </p:spTree>
    <p:extLst>
      <p:ext uri="{BB962C8B-B14F-4D97-AF65-F5344CB8AC3E}">
        <p14:creationId xmlns:p14="http://schemas.microsoft.com/office/powerpoint/2010/main" val="2221465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b="0" dirty="0"/>
              <a:t>Capitalize on their strengths by assigning tasks that they flourish in.</a:t>
            </a:r>
            <a:r>
              <a:rPr lang="en-US" b="0" baseline="0" dirty="0"/>
              <a:t> </a:t>
            </a:r>
            <a:r>
              <a:rPr lang="en-US" b="0" dirty="0"/>
              <a:t>Evaluate their weaknesses and develop measurable goals for improvement.</a:t>
            </a:r>
          </a:p>
          <a:p>
            <a:endParaRPr lang="en-US" b="1" dirty="0"/>
          </a:p>
        </p:txBody>
      </p:sp>
      <p:sp>
        <p:nvSpPr>
          <p:cNvPr id="4" name="Slide Number Placeholder 3"/>
          <p:cNvSpPr>
            <a:spLocks noGrp="1"/>
          </p:cNvSpPr>
          <p:nvPr>
            <p:ph type="sldNum" sz="quarter" idx="10"/>
          </p:nvPr>
        </p:nvSpPr>
        <p:spPr/>
        <p:txBody>
          <a:bodyPr/>
          <a:lstStyle/>
          <a:p>
            <a:pPr>
              <a:defRPr/>
            </a:pPr>
            <a:fld id="{618325E3-9EEA-4E0A-8267-091F32D43F7A}" type="slidenum">
              <a:rPr lang="en-US" smtClean="0"/>
              <a:pPr>
                <a:defRPr/>
              </a:pPr>
              <a:t>16</a:t>
            </a:fld>
            <a:endParaRPr lang="en-US" dirty="0"/>
          </a:p>
        </p:txBody>
      </p:sp>
    </p:spTree>
    <p:extLst>
      <p:ext uri="{BB962C8B-B14F-4D97-AF65-F5344CB8AC3E}">
        <p14:creationId xmlns:p14="http://schemas.microsoft.com/office/powerpoint/2010/main" val="3194522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TELL:</a:t>
            </a:r>
            <a:r>
              <a:rPr lang="en-US" b="1" baseline="0" dirty="0"/>
              <a:t> </a:t>
            </a:r>
            <a:r>
              <a:rPr lang="en-US" b="0" baseline="0" dirty="0"/>
              <a:t>Part of being a strong leader is taking the time to appreciate your staff. Now, think of a weak leader… On a scale of 1 to 10, how would you rate their skills on: Recognizing and Praising. </a:t>
            </a:r>
            <a:r>
              <a:rPr lang="en-US" sz="1200" b="0" dirty="0"/>
              <a:t>Most people would probably rate them at a low </a:t>
            </a:r>
            <a:r>
              <a:rPr lang="en-US" sz="1200" b="0" dirty="0">
                <a:solidFill>
                  <a:srgbClr val="C00000"/>
                </a:solidFill>
              </a:rPr>
              <a:t>2 or 3. Now, rate yourself from 1 to 10.</a:t>
            </a:r>
            <a:r>
              <a:rPr lang="en-US" sz="1200" b="0" baseline="0" dirty="0">
                <a:solidFill>
                  <a:srgbClr val="C00000"/>
                </a:solidFill>
              </a:rPr>
              <a:t> </a:t>
            </a:r>
            <a:r>
              <a:rPr lang="en-US" sz="1200" b="0" dirty="0">
                <a:solidFill>
                  <a:srgbClr val="C00000"/>
                </a:solidFill>
              </a:rPr>
              <a:t>Ask yourself:</a:t>
            </a:r>
            <a:r>
              <a:rPr lang="en-US" sz="1200" b="0" baseline="0" dirty="0">
                <a:solidFill>
                  <a:srgbClr val="C00000"/>
                </a:solidFill>
              </a:rPr>
              <a:t> </a:t>
            </a:r>
            <a:r>
              <a:rPr lang="en-US" sz="1200" b="0" dirty="0">
                <a:solidFill>
                  <a:srgbClr val="C00000"/>
                </a:solidFill>
              </a:rPr>
              <a:t>How well do you recognize and praise your staff?</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a:solidFill>
                <a:srgbClr val="C00000"/>
              </a:solidFill>
            </a:endParaRPr>
          </a:p>
          <a:p>
            <a:endParaRPr lang="en-US" b="1" dirty="0"/>
          </a:p>
        </p:txBody>
      </p:sp>
      <p:sp>
        <p:nvSpPr>
          <p:cNvPr id="4" name="Slide Number Placeholder 3"/>
          <p:cNvSpPr>
            <a:spLocks noGrp="1"/>
          </p:cNvSpPr>
          <p:nvPr>
            <p:ph type="sldNum" sz="quarter" idx="10"/>
          </p:nvPr>
        </p:nvSpPr>
        <p:spPr/>
        <p:txBody>
          <a:bodyPr/>
          <a:lstStyle/>
          <a:p>
            <a:pPr>
              <a:defRPr/>
            </a:pPr>
            <a:fld id="{618325E3-9EEA-4E0A-8267-091F32D43F7A}" type="slidenum">
              <a:rPr lang="en-US" smtClean="0"/>
              <a:pPr>
                <a:defRPr/>
              </a:pPr>
              <a:t>17</a:t>
            </a:fld>
            <a:endParaRPr lang="en-US" dirty="0"/>
          </a:p>
        </p:txBody>
      </p:sp>
    </p:spTree>
    <p:extLst>
      <p:ext uri="{BB962C8B-B14F-4D97-AF65-F5344CB8AC3E}">
        <p14:creationId xmlns:p14="http://schemas.microsoft.com/office/powerpoint/2010/main" val="2889204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solidFill>
                  <a:srgbClr val="000000"/>
                </a:solidFill>
                <a:latin typeface="Arial" panose="020B0604020202020204" pitchFamily="34" charset="0"/>
                <a:cs typeface="Arial" panose="020B0604020202020204" pitchFamily="34" charset="0"/>
              </a:rPr>
              <a:t>TELL: </a:t>
            </a:r>
            <a:r>
              <a:rPr lang="en-US" b="0" dirty="0">
                <a:solidFill>
                  <a:srgbClr val="000000"/>
                </a:solidFill>
                <a:latin typeface="Arial" panose="020B0604020202020204" pitchFamily="34" charset="0"/>
                <a:cs typeface="Arial" panose="020B0604020202020204" pitchFamily="34" charset="0"/>
              </a:rPr>
              <a:t>So why is recognizing</a:t>
            </a:r>
            <a:r>
              <a:rPr lang="en-US" b="0" baseline="0" dirty="0">
                <a:solidFill>
                  <a:srgbClr val="000000"/>
                </a:solidFill>
                <a:latin typeface="Arial" panose="020B0604020202020204" pitchFamily="34" charset="0"/>
                <a:cs typeface="Arial" panose="020B0604020202020204" pitchFamily="34" charset="0"/>
              </a:rPr>
              <a:t> and praising important? </a:t>
            </a:r>
            <a:r>
              <a:rPr lang="en-US" sz="1200" b="0" dirty="0">
                <a:solidFill>
                  <a:srgbClr val="000000"/>
                </a:solidFill>
                <a:latin typeface="Arial" panose="020B0604020202020204" pitchFamily="34" charset="0"/>
                <a:cs typeface="Arial" panose="020B0604020202020204" pitchFamily="34" charset="0"/>
              </a:rPr>
              <a:t>Too many work environments are focused on catching people making mistakes… According to a poll by Gallup, 65% of Americans received no recognition in the workplace. </a:t>
            </a:r>
            <a:r>
              <a:rPr lang="en-US" sz="1200" b="0" kern="1200" dirty="0">
                <a:solidFill>
                  <a:srgbClr val="000000"/>
                </a:solidFill>
                <a:latin typeface="Arial" panose="020B0604020202020204" pitchFamily="34" charset="0"/>
                <a:ea typeface="+mn-ea"/>
                <a:cs typeface="Arial" panose="020B0604020202020204" pitchFamily="34" charset="0"/>
              </a:rPr>
              <a:t>Instead of catching your staff doing something </a:t>
            </a:r>
            <a:r>
              <a:rPr lang="en-US" sz="1200" b="0" kern="1200" dirty="0">
                <a:solidFill>
                  <a:srgbClr val="0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wrong…</a:t>
            </a:r>
            <a:endParaRPr lang="en-US" sz="1200" b="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618325E3-9EEA-4E0A-8267-091F32D43F7A}" type="slidenum">
              <a:rPr lang="en-US" smtClean="0"/>
              <a:pPr>
                <a:defRPr/>
              </a:pPr>
              <a:t>18</a:t>
            </a:fld>
            <a:endParaRPr lang="en-US" dirty="0"/>
          </a:p>
        </p:txBody>
      </p:sp>
    </p:spTree>
    <p:extLst>
      <p:ext uri="{BB962C8B-B14F-4D97-AF65-F5344CB8AC3E}">
        <p14:creationId xmlns:p14="http://schemas.microsoft.com/office/powerpoint/2010/main" val="1973432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TELL: </a:t>
            </a:r>
            <a:r>
              <a:rPr lang="en-US" sz="1200" b="0" dirty="0"/>
              <a:t>Catch your staff, doing something RIGHT! 78% of people would work harder if they were recognized. </a:t>
            </a:r>
            <a:r>
              <a:rPr lang="en-US" sz="1200" b="0" dirty="0">
                <a:solidFill>
                  <a:schemeClr val="bg1"/>
                </a:solidFill>
                <a:latin typeface="Calibri"/>
              </a:rPr>
              <a:t>Employees who receive praise are more productive, engaged with their customers, stay at their jobs longer, and even have fewer accidents on the job. </a:t>
            </a:r>
          </a:p>
          <a:p>
            <a:endParaRPr lang="en-US" b="1" dirty="0"/>
          </a:p>
          <a:p>
            <a:endParaRPr lang="en-US" b="1" dirty="0"/>
          </a:p>
          <a:p>
            <a:endParaRPr lang="en-US" b="1" dirty="0"/>
          </a:p>
        </p:txBody>
      </p:sp>
      <p:sp>
        <p:nvSpPr>
          <p:cNvPr id="4" name="Slide Number Placeholder 3"/>
          <p:cNvSpPr>
            <a:spLocks noGrp="1"/>
          </p:cNvSpPr>
          <p:nvPr>
            <p:ph type="sldNum" sz="quarter" idx="10"/>
          </p:nvPr>
        </p:nvSpPr>
        <p:spPr/>
        <p:txBody>
          <a:bodyPr/>
          <a:lstStyle/>
          <a:p>
            <a:pPr>
              <a:defRPr/>
            </a:pPr>
            <a:fld id="{618325E3-9EEA-4E0A-8267-091F32D43F7A}" type="slidenum">
              <a:rPr lang="en-US" smtClean="0"/>
              <a:pPr>
                <a:defRPr/>
              </a:pPr>
              <a:t>19</a:t>
            </a:fld>
            <a:endParaRPr lang="en-US" dirty="0"/>
          </a:p>
        </p:txBody>
      </p:sp>
    </p:spTree>
    <p:extLst>
      <p:ext uri="{BB962C8B-B14F-4D97-AF65-F5344CB8AC3E}">
        <p14:creationId xmlns:p14="http://schemas.microsoft.com/office/powerpoint/2010/main" val="2692736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b="1" dirty="0"/>
              <a:t>Set</a:t>
            </a:r>
            <a:r>
              <a:rPr lang="en-US" b="1" baseline="0" dirty="0"/>
              <a:t> as a place marker.</a:t>
            </a:r>
          </a:p>
          <a:p>
            <a:endParaRPr lang="en-US" dirty="0"/>
          </a:p>
        </p:txBody>
      </p:sp>
      <p:sp>
        <p:nvSpPr>
          <p:cNvPr id="4" name="Slide Number Placeholder 3"/>
          <p:cNvSpPr>
            <a:spLocks noGrp="1"/>
          </p:cNvSpPr>
          <p:nvPr>
            <p:ph type="sldNum" sz="quarter" idx="10"/>
          </p:nvPr>
        </p:nvSpPr>
        <p:spPr/>
        <p:txBody>
          <a:bodyPr/>
          <a:lstStyle/>
          <a:p>
            <a:fld id="{D516E0BC-51EE-4218-A209-CC610A508EDD}" type="slidenum">
              <a:rPr lang="en-US" smtClean="0"/>
              <a:t>2</a:t>
            </a:fld>
            <a:endParaRPr lang="en-US"/>
          </a:p>
        </p:txBody>
      </p:sp>
    </p:spTree>
    <p:extLst>
      <p:ext uri="{BB962C8B-B14F-4D97-AF65-F5344CB8AC3E}">
        <p14:creationId xmlns:p14="http://schemas.microsoft.com/office/powerpoint/2010/main" val="359147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b="0" dirty="0"/>
              <a:t>Motivational triggers are factors that influence someone to do what they do each day. Discover what motivates your staff members:</a:t>
            </a:r>
            <a:r>
              <a:rPr lang="en-US" b="0" baseline="0" dirty="0"/>
              <a:t> </a:t>
            </a:r>
            <a:r>
              <a:rPr lang="en-US" b="0" dirty="0"/>
              <a:t>public recognition,</a:t>
            </a:r>
            <a:r>
              <a:rPr lang="en-US" b="0" baseline="0" dirty="0"/>
              <a:t> </a:t>
            </a:r>
            <a:r>
              <a:rPr lang="en-US" b="0" dirty="0"/>
              <a:t>verbal praise,</a:t>
            </a:r>
            <a:r>
              <a:rPr lang="en-US" b="0" baseline="0" dirty="0"/>
              <a:t> </a:t>
            </a:r>
            <a:r>
              <a:rPr lang="en-US" b="0" dirty="0"/>
              <a:t>meeting with the manager,</a:t>
            </a:r>
            <a:r>
              <a:rPr lang="en-US" b="0" baseline="0" dirty="0"/>
              <a:t> </a:t>
            </a:r>
            <a:r>
              <a:rPr lang="en-US" b="0" dirty="0"/>
              <a:t>token of appreciation,</a:t>
            </a:r>
            <a:r>
              <a:rPr lang="en-US" b="0" baseline="0" dirty="0"/>
              <a:t> </a:t>
            </a:r>
            <a:r>
              <a:rPr lang="en-US" b="0" dirty="0"/>
              <a:t>sense of purpose.</a:t>
            </a:r>
            <a:r>
              <a:rPr lang="en-US" b="0" baseline="0" dirty="0"/>
              <a:t> </a:t>
            </a:r>
            <a:r>
              <a:rPr lang="en-US" b="0" dirty="0"/>
              <a:t>Everybody has a motivational trigger that gets them excited and ready to give themselves to a cause.</a:t>
            </a:r>
          </a:p>
          <a:p>
            <a:endParaRPr lang="en-US" b="1" dirty="0"/>
          </a:p>
        </p:txBody>
      </p:sp>
      <p:sp>
        <p:nvSpPr>
          <p:cNvPr id="4" name="Slide Number Placeholder 3"/>
          <p:cNvSpPr>
            <a:spLocks noGrp="1"/>
          </p:cNvSpPr>
          <p:nvPr>
            <p:ph type="sldNum" sz="quarter" idx="10"/>
          </p:nvPr>
        </p:nvSpPr>
        <p:spPr/>
        <p:txBody>
          <a:bodyPr/>
          <a:lstStyle/>
          <a:p>
            <a:pPr>
              <a:defRPr/>
            </a:pPr>
            <a:fld id="{618325E3-9EEA-4E0A-8267-091F32D43F7A}" type="slidenum">
              <a:rPr lang="en-US" smtClean="0"/>
              <a:pPr>
                <a:defRPr/>
              </a:pPr>
              <a:t>20</a:t>
            </a:fld>
            <a:endParaRPr lang="en-US" dirty="0"/>
          </a:p>
        </p:txBody>
      </p:sp>
    </p:spTree>
    <p:extLst>
      <p:ext uri="{BB962C8B-B14F-4D97-AF65-F5344CB8AC3E}">
        <p14:creationId xmlns:p14="http://schemas.microsoft.com/office/powerpoint/2010/main" val="981650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TELL: </a:t>
            </a:r>
            <a:r>
              <a:rPr lang="en-US" sz="1200" b="0" dirty="0"/>
              <a:t>Do it Immediately. The more time that passes between great</a:t>
            </a:r>
            <a:r>
              <a:rPr lang="en-US" sz="1200" b="0" baseline="0" dirty="0"/>
              <a:t> </a:t>
            </a:r>
            <a:r>
              <a:rPr lang="en-US" sz="1200" b="0" dirty="0"/>
              <a:t>performance and recognition, the lower the impact.</a:t>
            </a:r>
            <a:r>
              <a:rPr lang="en-US" sz="1200" b="0" baseline="0" dirty="0"/>
              <a:t> </a:t>
            </a:r>
            <a:r>
              <a:rPr lang="en-US" sz="1200" b="0" dirty="0"/>
              <a:t>Be Specific.</a:t>
            </a:r>
            <a:r>
              <a:rPr lang="en-US" sz="1200" b="0" baseline="0" dirty="0"/>
              <a:t> </a:t>
            </a:r>
            <a:r>
              <a:rPr lang="en-US" sz="1200" b="0" dirty="0"/>
              <a:t>Don’t just tell an employee she did a good job, tell</a:t>
            </a:r>
            <a:r>
              <a:rPr lang="en-US" sz="1200" b="0" baseline="0" dirty="0"/>
              <a:t> </a:t>
            </a:r>
            <a:r>
              <a:rPr lang="en-US" sz="1200" b="0" dirty="0"/>
              <a:t>her how she did a good job. This will inspire her to</a:t>
            </a:r>
            <a:r>
              <a:rPr lang="en-US" sz="1200" b="0" baseline="0" dirty="0"/>
              <a:t> </a:t>
            </a:r>
            <a:r>
              <a:rPr lang="en-US" sz="1200" b="0" dirty="0"/>
              <a:t>work harder.</a:t>
            </a:r>
            <a:r>
              <a:rPr lang="en-US" sz="1200" b="0" baseline="0" dirty="0"/>
              <a:t> </a:t>
            </a:r>
            <a:r>
              <a:rPr lang="en-US" sz="1200" b="0" dirty="0"/>
              <a:t>Be Genuine.</a:t>
            </a:r>
            <a:r>
              <a:rPr lang="en-US" sz="1200" b="0" baseline="0" dirty="0"/>
              <a:t> </a:t>
            </a:r>
            <a:r>
              <a:rPr lang="en-US" sz="1200" b="0" dirty="0"/>
              <a:t>Be genuine and let your employees know how you really feel. Encourage Continuously.</a:t>
            </a:r>
            <a:r>
              <a:rPr lang="en-US" sz="1200" b="0" baseline="0" dirty="0"/>
              <a:t> </a:t>
            </a:r>
            <a:r>
              <a:rPr lang="en-US" sz="1200" b="0" dirty="0"/>
              <a:t>Don’t wait until the job is over, provide continuous encouragement to your staff.</a:t>
            </a:r>
            <a:r>
              <a:rPr lang="en-US" sz="1200" b="0" baseline="0" dirty="0"/>
              <a:t> </a:t>
            </a:r>
            <a:r>
              <a:rPr lang="en-US" sz="1200" b="0" dirty="0"/>
              <a:t>Give Kudos.</a:t>
            </a:r>
            <a:r>
              <a:rPr lang="en-US" sz="1200" b="0" baseline="0" dirty="0"/>
              <a:t> </a:t>
            </a:r>
            <a:r>
              <a:rPr lang="en-US" sz="1200" b="0" dirty="0"/>
              <a:t>Recognize your top performers in a staff meeting.</a:t>
            </a:r>
            <a:r>
              <a:rPr lang="en-US" sz="1200" b="0" baseline="0" dirty="0"/>
              <a:t> </a:t>
            </a:r>
            <a:r>
              <a:rPr lang="en-US" sz="1200" b="0" dirty="0"/>
              <a:t>The employee will feel good and encourage others to do the same.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a:p>
          <a:p>
            <a:endParaRPr lang="en-US" b="1" dirty="0"/>
          </a:p>
        </p:txBody>
      </p:sp>
      <p:sp>
        <p:nvSpPr>
          <p:cNvPr id="4" name="Slide Number Placeholder 3"/>
          <p:cNvSpPr>
            <a:spLocks noGrp="1"/>
          </p:cNvSpPr>
          <p:nvPr>
            <p:ph type="sldNum" sz="quarter" idx="10"/>
          </p:nvPr>
        </p:nvSpPr>
        <p:spPr/>
        <p:txBody>
          <a:bodyPr/>
          <a:lstStyle/>
          <a:p>
            <a:pPr>
              <a:defRPr/>
            </a:pPr>
            <a:fld id="{618325E3-9EEA-4E0A-8267-091F32D43F7A}" type="slidenum">
              <a:rPr lang="en-US" smtClean="0"/>
              <a:pPr>
                <a:defRPr/>
              </a:pPr>
              <a:t>21</a:t>
            </a:fld>
            <a:endParaRPr lang="en-US" dirty="0"/>
          </a:p>
        </p:txBody>
      </p:sp>
    </p:spTree>
    <p:extLst>
      <p:ext uri="{BB962C8B-B14F-4D97-AF65-F5344CB8AC3E}">
        <p14:creationId xmlns:p14="http://schemas.microsoft.com/office/powerpoint/2010/main" val="112793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TELL: </a:t>
            </a:r>
            <a:r>
              <a:rPr lang="en-US" sz="1200" dirty="0"/>
              <a:t>One size doesn’t fit all; people learn in a variety of ways. An effective leader analyzes and discovers the learning styles that would best benefit their staff.</a:t>
            </a:r>
            <a:r>
              <a:rPr lang="en-US" sz="1200" baseline="0" dirty="0"/>
              <a:t> </a:t>
            </a:r>
            <a:r>
              <a:rPr lang="en-US" sz="1200" dirty="0"/>
              <a:t>These learning styles include:</a:t>
            </a:r>
            <a:r>
              <a:rPr lang="en-US" sz="1200" baseline="0" dirty="0"/>
              <a:t> </a:t>
            </a:r>
            <a:r>
              <a:rPr lang="en-US" sz="1200" dirty="0"/>
              <a:t>Reading and writing-Learning through words.</a:t>
            </a:r>
            <a:r>
              <a:rPr lang="en-US" sz="1200" baseline="0" dirty="0"/>
              <a:t> </a:t>
            </a:r>
            <a:r>
              <a:rPr lang="en-US" sz="1200" dirty="0"/>
              <a:t>Visual-Images and graphics.</a:t>
            </a:r>
            <a:r>
              <a:rPr lang="en-US" sz="1200" baseline="0" dirty="0"/>
              <a:t> </a:t>
            </a:r>
            <a:r>
              <a:rPr lang="en-US" sz="1200" dirty="0"/>
              <a:t>Auditory-Listening and speaking.</a:t>
            </a:r>
            <a:r>
              <a:rPr lang="en-US" sz="1200" baseline="0" dirty="0"/>
              <a:t> Most people are k</a:t>
            </a:r>
            <a:r>
              <a:rPr lang="en-US" sz="1200" dirty="0"/>
              <a:t>inesthetic-Hands-on learners.</a:t>
            </a:r>
          </a:p>
          <a:p>
            <a:endParaRPr lang="en-US" b="1" dirty="0"/>
          </a:p>
        </p:txBody>
      </p:sp>
      <p:sp>
        <p:nvSpPr>
          <p:cNvPr id="4" name="Slide Number Placeholder 3"/>
          <p:cNvSpPr>
            <a:spLocks noGrp="1"/>
          </p:cNvSpPr>
          <p:nvPr>
            <p:ph type="sldNum" sz="quarter" idx="10"/>
          </p:nvPr>
        </p:nvSpPr>
        <p:spPr/>
        <p:txBody>
          <a:bodyPr/>
          <a:lstStyle/>
          <a:p>
            <a:pPr>
              <a:defRPr/>
            </a:pPr>
            <a:fld id="{618325E3-9EEA-4E0A-8267-091F32D43F7A}" type="slidenum">
              <a:rPr lang="en-US" smtClean="0"/>
              <a:pPr>
                <a:defRPr/>
              </a:pPr>
              <a:t>22</a:t>
            </a:fld>
            <a:endParaRPr lang="en-US" dirty="0"/>
          </a:p>
        </p:txBody>
      </p:sp>
    </p:spTree>
    <p:extLst>
      <p:ext uri="{BB962C8B-B14F-4D97-AF65-F5344CB8AC3E}">
        <p14:creationId xmlns:p14="http://schemas.microsoft.com/office/powerpoint/2010/main" val="1712299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a:t>
            </a:r>
            <a:r>
              <a:rPr lang="en-US" b="1" baseline="0" dirty="0"/>
              <a:t> </a:t>
            </a:r>
            <a:r>
              <a:rPr lang="en-US" b="0" baseline="0" dirty="0"/>
              <a:t>Hopefully the 4 key areas we have gone over has got you thinking about your staff and realizing that they are not all the same. Similar to a</a:t>
            </a:r>
            <a:r>
              <a:rPr lang="en-US" b="0" dirty="0"/>
              <a:t> baseball team,</a:t>
            </a:r>
            <a:r>
              <a:rPr lang="en-US" b="0" baseline="0" dirty="0"/>
              <a:t> they do not need everyone to be in the same position.</a:t>
            </a:r>
            <a:r>
              <a:rPr lang="en-US" b="0" dirty="0"/>
              <a:t> A baseball team does not need 4 shortstops.</a:t>
            </a:r>
            <a:endParaRPr lang="en-US" b="1" dirty="0"/>
          </a:p>
        </p:txBody>
      </p:sp>
      <p:sp>
        <p:nvSpPr>
          <p:cNvPr id="4" name="Slide Number Placeholder 3"/>
          <p:cNvSpPr>
            <a:spLocks noGrp="1"/>
          </p:cNvSpPr>
          <p:nvPr>
            <p:ph type="sldNum" sz="quarter" idx="10"/>
          </p:nvPr>
        </p:nvSpPr>
        <p:spPr/>
        <p:txBody>
          <a:bodyPr/>
          <a:lstStyle/>
          <a:p>
            <a:pPr>
              <a:defRPr/>
            </a:pPr>
            <a:fld id="{618325E3-9EEA-4E0A-8267-091F32D43F7A}" type="slidenum">
              <a:rPr lang="en-US" smtClean="0"/>
              <a:pPr>
                <a:defRPr/>
              </a:pPr>
              <a:t>23</a:t>
            </a:fld>
            <a:endParaRPr lang="en-US" dirty="0"/>
          </a:p>
        </p:txBody>
      </p:sp>
    </p:spTree>
    <p:extLst>
      <p:ext uri="{BB962C8B-B14F-4D97-AF65-F5344CB8AC3E}">
        <p14:creationId xmlns:p14="http://schemas.microsoft.com/office/powerpoint/2010/main" val="3514390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TELL:</a:t>
            </a:r>
            <a:r>
              <a:rPr lang="en-US" b="0" dirty="0"/>
              <a:t> Everyone on your team has a role. Similar</a:t>
            </a:r>
            <a:r>
              <a:rPr lang="en-US" b="0" baseline="0" dirty="0"/>
              <a:t> to </a:t>
            </a:r>
            <a:r>
              <a:rPr lang="en-US" sz="1200" b="0" kern="1200" baseline="0" dirty="0">
                <a:solidFill>
                  <a:schemeClr val="bg1"/>
                </a:solidFill>
                <a:latin typeface="Arial" charset="0"/>
                <a:ea typeface="+mn-ea"/>
                <a:cs typeface="+mn-cs"/>
              </a:rPr>
              <a:t>a</a:t>
            </a:r>
            <a:r>
              <a:rPr lang="en-US" sz="1200" b="0" kern="1200" dirty="0">
                <a:solidFill>
                  <a:schemeClr val="bg1"/>
                </a:solidFill>
                <a:latin typeface="Arial" charset="0"/>
                <a:ea typeface="+mn-ea"/>
                <a:cs typeface="+mn-cs"/>
              </a:rPr>
              <a:t> baseball </a:t>
            </a:r>
            <a:r>
              <a:rPr lang="en-US" sz="1200" kern="1200" dirty="0">
                <a:solidFill>
                  <a:schemeClr val="bg1"/>
                </a:solidFill>
                <a:latin typeface="Arial" charset="0"/>
                <a:ea typeface="+mn-ea"/>
                <a:cs typeface="+mn-cs"/>
              </a:rPr>
              <a:t>team consists of a group of players with different roles that interdependently rely on each other. </a:t>
            </a:r>
          </a:p>
          <a:p>
            <a:endParaRPr lang="en-US" b="1" dirty="0"/>
          </a:p>
        </p:txBody>
      </p:sp>
      <p:sp>
        <p:nvSpPr>
          <p:cNvPr id="4" name="Slide Number Placeholder 3"/>
          <p:cNvSpPr>
            <a:spLocks noGrp="1"/>
          </p:cNvSpPr>
          <p:nvPr>
            <p:ph type="sldNum" sz="quarter" idx="10"/>
          </p:nvPr>
        </p:nvSpPr>
        <p:spPr/>
        <p:txBody>
          <a:bodyPr/>
          <a:lstStyle/>
          <a:p>
            <a:pPr>
              <a:defRPr/>
            </a:pPr>
            <a:fld id="{618325E3-9EEA-4E0A-8267-091F32D43F7A}" type="slidenum">
              <a:rPr lang="en-US" smtClean="0"/>
              <a:pPr>
                <a:defRPr/>
              </a:pPr>
              <a:t>24</a:t>
            </a:fld>
            <a:endParaRPr lang="en-US" dirty="0"/>
          </a:p>
        </p:txBody>
      </p:sp>
    </p:spTree>
    <p:extLst>
      <p:ext uri="{BB962C8B-B14F-4D97-AF65-F5344CB8AC3E}">
        <p14:creationId xmlns:p14="http://schemas.microsoft.com/office/powerpoint/2010/main" val="1997756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TELL: </a:t>
            </a:r>
            <a:r>
              <a:rPr lang="en-US" sz="1200" kern="1200" dirty="0">
                <a:solidFill>
                  <a:schemeClr val="bg1"/>
                </a:solidFill>
                <a:latin typeface="Arial" charset="0"/>
                <a:ea typeface="+mn-ea"/>
                <a:cs typeface="+mn-cs"/>
              </a:rPr>
              <a:t>Just like a baseball team, your staff possesses different skillsets that come together to operate a successful Café LA.</a:t>
            </a:r>
          </a:p>
          <a:p>
            <a:endParaRPr lang="en-US" b="1" dirty="0"/>
          </a:p>
        </p:txBody>
      </p:sp>
      <p:sp>
        <p:nvSpPr>
          <p:cNvPr id="4" name="Slide Number Placeholder 3"/>
          <p:cNvSpPr>
            <a:spLocks noGrp="1"/>
          </p:cNvSpPr>
          <p:nvPr>
            <p:ph type="sldNum" sz="quarter" idx="10"/>
          </p:nvPr>
        </p:nvSpPr>
        <p:spPr/>
        <p:txBody>
          <a:bodyPr/>
          <a:lstStyle/>
          <a:p>
            <a:pPr>
              <a:defRPr/>
            </a:pPr>
            <a:fld id="{618325E3-9EEA-4E0A-8267-091F32D43F7A}" type="slidenum">
              <a:rPr lang="en-US" smtClean="0"/>
              <a:pPr>
                <a:defRPr/>
              </a:pPr>
              <a:t>25</a:t>
            </a:fld>
            <a:endParaRPr lang="en-US" dirty="0"/>
          </a:p>
        </p:txBody>
      </p:sp>
    </p:spTree>
    <p:extLst>
      <p:ext uri="{BB962C8B-B14F-4D97-AF65-F5344CB8AC3E}">
        <p14:creationId xmlns:p14="http://schemas.microsoft.com/office/powerpoint/2010/main" val="1141667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dirty="0">
                <a:effectLst/>
              </a:rPr>
              <a:t>TELL: </a:t>
            </a:r>
            <a:r>
              <a:rPr lang="en-US" sz="1200" b="0" u="none" dirty="0">
                <a:effectLst/>
              </a:rPr>
              <a:t>The last thing we’re going to talk</a:t>
            </a:r>
            <a:r>
              <a:rPr lang="en-US" sz="1200" b="0" u="none" baseline="0" dirty="0">
                <a:effectLst/>
              </a:rPr>
              <a:t> about are goals. </a:t>
            </a:r>
            <a:r>
              <a:rPr lang="en-US" sz="1200" b="0" kern="1200" dirty="0">
                <a:solidFill>
                  <a:schemeClr val="tx1"/>
                </a:solidFill>
                <a:latin typeface="Arial" charset="0"/>
                <a:ea typeface="+mn-ea"/>
                <a:cs typeface="+mn-cs"/>
              </a:rPr>
              <a:t>What </a:t>
            </a:r>
            <a:r>
              <a:rPr lang="en-US" sz="1200" kern="1200" dirty="0">
                <a:solidFill>
                  <a:schemeClr val="tx1"/>
                </a:solidFill>
                <a:latin typeface="Arial" charset="0"/>
                <a:ea typeface="+mn-ea"/>
                <a:cs typeface="+mn-cs"/>
              </a:rPr>
              <a:t>is a goal?</a:t>
            </a:r>
            <a:r>
              <a:rPr lang="en-US" sz="1200" kern="1200" baseline="0" dirty="0">
                <a:solidFill>
                  <a:schemeClr val="tx1"/>
                </a:solidFill>
                <a:latin typeface="Arial" charset="0"/>
                <a:ea typeface="+mn-ea"/>
                <a:cs typeface="+mn-cs"/>
              </a:rPr>
              <a:t> </a:t>
            </a:r>
            <a:r>
              <a:rPr lang="en-US" sz="1200" kern="1200" dirty="0">
                <a:solidFill>
                  <a:schemeClr val="tx1"/>
                </a:solidFill>
                <a:latin typeface="Arial" charset="0"/>
                <a:ea typeface="+mn-ea"/>
                <a:cs typeface="+mn-cs"/>
              </a:rPr>
              <a:t>A goal is a desired result or possible outcome that someone envisions, plans and commits to achieve. Why should we write our goals?</a:t>
            </a:r>
            <a:r>
              <a:rPr lang="en-US" sz="1200" kern="1200" baseline="0" dirty="0">
                <a:solidFill>
                  <a:schemeClr val="tx1"/>
                </a:solidFill>
                <a:latin typeface="Arial" charset="0"/>
                <a:ea typeface="+mn-ea"/>
                <a:cs typeface="+mn-cs"/>
              </a:rPr>
              <a:t> </a:t>
            </a:r>
            <a:r>
              <a:rPr lang="en-US" sz="1200" kern="1200" dirty="0">
                <a:solidFill>
                  <a:schemeClr val="tx1"/>
                </a:solidFill>
                <a:latin typeface="Arial" charset="0"/>
                <a:ea typeface="+mn-ea"/>
                <a:cs typeface="+mn-cs"/>
              </a:rPr>
              <a:t>Those who wrote down their goals are 42% more likely to achieve them than those who did not.*</a:t>
            </a:r>
            <a:r>
              <a:rPr lang="en-US" sz="1200" kern="1200" baseline="0" dirty="0">
                <a:solidFill>
                  <a:schemeClr val="tx1"/>
                </a:solidFill>
                <a:latin typeface="Arial" charset="0"/>
                <a:ea typeface="+mn-ea"/>
                <a:cs typeface="+mn-cs"/>
              </a:rPr>
              <a:t> </a:t>
            </a:r>
            <a:r>
              <a:rPr lang="en-US" sz="1200" kern="1200" dirty="0">
                <a:solidFill>
                  <a:schemeClr val="tx1"/>
                </a:solidFill>
                <a:latin typeface="Arial" charset="0"/>
                <a:ea typeface="+mn-ea"/>
                <a:cs typeface="+mn-cs"/>
              </a:rPr>
              <a:t>How do we set effective goals?</a:t>
            </a:r>
          </a:p>
          <a:p>
            <a:endParaRPr lang="en-US" sz="1100" kern="1200" dirty="0">
              <a:solidFill>
                <a:schemeClr val="tx1"/>
              </a:solidFill>
              <a:latin typeface="Arial" charset="0"/>
              <a:ea typeface="+mn-ea"/>
              <a:cs typeface="+mn-cs"/>
            </a:endParaRPr>
          </a:p>
          <a:p>
            <a:pPr defTabSz="931774">
              <a:defRPr/>
            </a:pPr>
            <a:endParaRPr lang="en-US" sz="110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C95A26-0072-4DE1-968A-0CAABD952DA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97947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u="none" dirty="0">
                <a:effectLst/>
              </a:rPr>
              <a:t>TELL: </a:t>
            </a:r>
            <a:r>
              <a:rPr lang="en-US" b="0" u="none" dirty="0">
                <a:effectLst/>
              </a:rPr>
              <a:t>Setting</a:t>
            </a:r>
            <a:r>
              <a:rPr lang="en-US" b="0" u="none" baseline="0" dirty="0">
                <a:effectLst/>
              </a:rPr>
              <a:t> SMART goals. S is for Specific. When creating your goals, ask yourself </a:t>
            </a:r>
            <a:r>
              <a:rPr lang="en-US" dirty="0"/>
              <a:t>Who? What? Where? When? Why? For example: Goal, you want to run a smooth Café LA operation. That is not specific at all. How will you do that?</a:t>
            </a:r>
          </a:p>
          <a:p>
            <a:pPr defTabSz="931774">
              <a:defRPr/>
            </a:pPr>
            <a:endParaRPr lang="en-US" dirty="0"/>
          </a:p>
          <a:p>
            <a:pPr defTabSz="931774">
              <a:defRPr/>
            </a:pPr>
            <a:r>
              <a:rPr lang="en-US" dirty="0"/>
              <a:t>M is for Measureable. </a:t>
            </a:r>
            <a:r>
              <a:rPr lang="en-US" sz="1100" dirty="0"/>
              <a:t>How will you know you’ve met your goal? How much? How many? For example: You want to increase lunch participation. Versus you want to increase lunch participation by 10%.</a:t>
            </a:r>
          </a:p>
          <a:p>
            <a:pPr defTabSz="931774">
              <a:defRPr/>
            </a:pPr>
            <a:endParaRPr lang="en-US" sz="1100" dirty="0"/>
          </a:p>
          <a:p>
            <a:pPr defTabSz="931774">
              <a:defRPr/>
            </a:pPr>
            <a:r>
              <a:rPr lang="en-US" sz="1100" dirty="0"/>
              <a:t>A is for Attainable. Is it in your power to achieve the goal? Do you have the resources and tools to achieve the goal? Is it realistic? You don’t want to set a goal that is impossible to reach.</a:t>
            </a:r>
          </a:p>
          <a:p>
            <a:pPr defTabSz="931774">
              <a:defRPr/>
            </a:pPr>
            <a:endParaRPr lang="en-US" sz="1100" dirty="0"/>
          </a:p>
          <a:p>
            <a:pPr defTabSz="931774">
              <a:defRPr/>
            </a:pPr>
            <a:r>
              <a:rPr lang="en-US" sz="1100" dirty="0"/>
              <a:t>R is for Relevant. Is the goal in line with the Café LA success? Does this goal fit in with your key objectives?</a:t>
            </a:r>
          </a:p>
          <a:p>
            <a:pPr defTabSz="931774">
              <a:defRPr/>
            </a:pPr>
            <a:endParaRPr lang="en-US" sz="1100" dirty="0"/>
          </a:p>
          <a:p>
            <a:pPr defTabSz="931774">
              <a:defRPr/>
            </a:pPr>
            <a:r>
              <a:rPr lang="en-US" sz="1100" dirty="0"/>
              <a:t>T is for Timely. Set a timeframe. When do you want to achieve the result?</a:t>
            </a:r>
          </a:p>
          <a:p>
            <a:pPr defTabSz="931774">
              <a:defRPr/>
            </a:pPr>
            <a:r>
              <a:rPr lang="en-US" sz="1100" dirty="0"/>
              <a:t>For example: By the end of the month, we will reduce waste by 5%. </a:t>
            </a:r>
          </a:p>
          <a:p>
            <a:pPr defTabSz="931774">
              <a:defRPr/>
            </a:pPr>
            <a:endParaRPr lang="en-US" sz="1100" dirty="0"/>
          </a:p>
          <a:p>
            <a:pPr defTabSz="931774">
              <a:defRPr/>
            </a:pPr>
            <a:r>
              <a:rPr lang="en-US" sz="1100" dirty="0"/>
              <a:t>To set effective goals don’t forget to ask yourself these simple questions.</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C95A26-0072-4DE1-968A-0CAABD952DA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64343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 </a:t>
            </a:r>
            <a:r>
              <a:rPr lang="en-US" b="1" dirty="0"/>
              <a:t>TELL:</a:t>
            </a:r>
            <a:r>
              <a:rPr lang="en-US" b="1" baseline="0" dirty="0"/>
              <a:t> </a:t>
            </a:r>
            <a:r>
              <a:rPr lang="en-US" b="0" baseline="0" dirty="0"/>
              <a:t>Taking the goal from the previous slide: </a:t>
            </a:r>
            <a:r>
              <a:rPr lang="en-US" dirty="0"/>
              <a:t>Reduce food waste in the BIC program. Let’s revise it to make a SMART goal:</a:t>
            </a:r>
            <a:r>
              <a:rPr lang="en-US" b="1" dirty="0"/>
              <a:t> </a:t>
            </a:r>
            <a:r>
              <a:rPr lang="en-US" dirty="0"/>
              <a:t>Reduce food waste to 5% in the BIC program to cut costs and conserve resources. Consider previous participation counts and particular items that students like to prepare each BIC bag with more accurate meal amounts. Leftovers and waste data will be tracked in the BIC Tracking Log. This should be achieved within the next 3 weeks, keeping Food Services Division’s goal on track to reduce food waste in all food programs. Let break this SMART goal down to identify its components.</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C95A26-0072-4DE1-968A-0CAABD952DA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48759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a:t>
            </a:r>
            <a:r>
              <a:rPr lang="en-US" b="1" baseline="0" dirty="0"/>
              <a:t> </a:t>
            </a:r>
            <a:r>
              <a:rPr lang="en-US" b="0" baseline="0" dirty="0"/>
              <a:t>If time permits, allow the class 5 minutes to complete the activity. If there is not time, instruct the class to do it later or during the class transition.</a:t>
            </a:r>
            <a:endParaRPr lang="en-US" b="1" dirty="0"/>
          </a:p>
        </p:txBody>
      </p:sp>
      <p:sp>
        <p:nvSpPr>
          <p:cNvPr id="4" name="Slide Number Placeholder 3"/>
          <p:cNvSpPr>
            <a:spLocks noGrp="1"/>
          </p:cNvSpPr>
          <p:nvPr>
            <p:ph type="sldNum" sz="quarter" idx="10"/>
          </p:nvPr>
        </p:nvSpPr>
        <p:spPr/>
        <p:txBody>
          <a:bodyPr/>
          <a:lstStyle/>
          <a:p>
            <a:pPr>
              <a:defRPr/>
            </a:pPr>
            <a:fld id="{618325E3-9EEA-4E0A-8267-091F32D43F7A}" type="slidenum">
              <a:rPr lang="en-US" smtClean="0"/>
              <a:pPr>
                <a:defRPr/>
              </a:pPr>
              <a:t>29</a:t>
            </a:fld>
            <a:endParaRPr lang="en-US" dirty="0"/>
          </a:p>
        </p:txBody>
      </p:sp>
    </p:spTree>
    <p:extLst>
      <p:ext uri="{BB962C8B-B14F-4D97-AF65-F5344CB8AC3E}">
        <p14:creationId xmlns:p14="http://schemas.microsoft.com/office/powerpoint/2010/main" val="3604404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TELL: </a:t>
            </a:r>
            <a:r>
              <a:rPr lang="en-US" dirty="0"/>
              <a:t>Leadership and management are not the same thing, but they are linked and complementary. Leadership is comprised of a series of qualities that have a direct impact on the management of your operations.</a:t>
            </a:r>
          </a:p>
          <a:p>
            <a:endParaRPr lang="en-US" b="1" dirty="0"/>
          </a:p>
        </p:txBody>
      </p:sp>
      <p:sp>
        <p:nvSpPr>
          <p:cNvPr id="4" name="Slide Number Placeholder 3"/>
          <p:cNvSpPr>
            <a:spLocks noGrp="1"/>
          </p:cNvSpPr>
          <p:nvPr>
            <p:ph type="sldNum" sz="quarter" idx="10"/>
          </p:nvPr>
        </p:nvSpPr>
        <p:spPr/>
        <p:txBody>
          <a:bodyPr/>
          <a:lstStyle/>
          <a:p>
            <a:pPr>
              <a:defRPr/>
            </a:pPr>
            <a:fld id="{618325E3-9EEA-4E0A-8267-091F32D43F7A}" type="slidenum">
              <a:rPr lang="en-US" smtClean="0"/>
              <a:pPr>
                <a:defRPr/>
              </a:pPr>
              <a:t>3</a:t>
            </a:fld>
            <a:endParaRPr lang="en-US" dirty="0"/>
          </a:p>
        </p:txBody>
      </p:sp>
    </p:spTree>
    <p:extLst>
      <p:ext uri="{BB962C8B-B14F-4D97-AF65-F5344CB8AC3E}">
        <p14:creationId xmlns:p14="http://schemas.microsoft.com/office/powerpoint/2010/main" val="1121589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CLOSING: </a:t>
            </a:r>
            <a:r>
              <a:rPr lang="en-US" b="0" dirty="0"/>
              <a:t>In closing, often times, there is a disconnect between school personnel, parents,</a:t>
            </a:r>
            <a:r>
              <a:rPr lang="en-US" b="0" baseline="0" dirty="0"/>
              <a:t> and students. </a:t>
            </a:r>
            <a:r>
              <a:rPr lang="en-US" b="0" dirty="0"/>
              <a:t>Utilize these leadership tools to become the bridge that brings people together to achieve a student centered-focus.</a:t>
            </a:r>
          </a:p>
          <a:p>
            <a:endParaRPr lang="en-US" b="1" dirty="0"/>
          </a:p>
        </p:txBody>
      </p:sp>
      <p:sp>
        <p:nvSpPr>
          <p:cNvPr id="4" name="Slide Number Placeholder 3"/>
          <p:cNvSpPr>
            <a:spLocks noGrp="1"/>
          </p:cNvSpPr>
          <p:nvPr>
            <p:ph type="sldNum" sz="quarter" idx="10"/>
          </p:nvPr>
        </p:nvSpPr>
        <p:spPr/>
        <p:txBody>
          <a:bodyPr/>
          <a:lstStyle/>
          <a:p>
            <a:pPr>
              <a:defRPr/>
            </a:pPr>
            <a:fld id="{618325E3-9EEA-4E0A-8267-091F32D43F7A}" type="slidenum">
              <a:rPr lang="en-US" smtClean="0"/>
              <a:pPr>
                <a:defRPr/>
              </a:pPr>
              <a:t>30</a:t>
            </a:fld>
            <a:endParaRPr lang="en-US" dirty="0"/>
          </a:p>
        </p:txBody>
      </p:sp>
    </p:spTree>
    <p:extLst>
      <p:ext uri="{BB962C8B-B14F-4D97-AF65-F5344CB8AC3E}">
        <p14:creationId xmlns:p14="http://schemas.microsoft.com/office/powerpoint/2010/main" val="2390888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b="0" dirty="0"/>
              <a:t>Our</a:t>
            </a:r>
            <a:r>
              <a:rPr lang="en-US" b="0" baseline="0" dirty="0"/>
              <a:t> objectives for this training is t</a:t>
            </a:r>
            <a:r>
              <a:rPr lang="en-US" dirty="0"/>
              <a:t>o strengthen current leadership and management skills with new fresh concepts.</a:t>
            </a:r>
            <a:r>
              <a:rPr lang="en-US" baseline="0" dirty="0"/>
              <a:t> </a:t>
            </a:r>
            <a:r>
              <a:rPr lang="en-US" dirty="0"/>
              <a:t>This training will explore the key areas below:</a:t>
            </a:r>
            <a:r>
              <a:rPr lang="en-US" baseline="0" dirty="0"/>
              <a:t> </a:t>
            </a:r>
            <a:r>
              <a:rPr lang="en-US" dirty="0"/>
              <a:t>redefining leadership,</a:t>
            </a:r>
            <a:r>
              <a:rPr lang="en-US" baseline="0" dirty="0"/>
              <a:t> </a:t>
            </a:r>
            <a:r>
              <a:rPr lang="en-US" dirty="0"/>
              <a:t>emphasizing leadership qualities,</a:t>
            </a:r>
            <a:r>
              <a:rPr lang="en-US" baseline="0" dirty="0"/>
              <a:t> </a:t>
            </a:r>
            <a:r>
              <a:rPr lang="en-US" dirty="0"/>
              <a:t>practicing positive leadership,</a:t>
            </a:r>
            <a:r>
              <a:rPr lang="en-US" baseline="0" dirty="0"/>
              <a:t> and </a:t>
            </a:r>
            <a:r>
              <a:rPr lang="en-US" dirty="0"/>
              <a:t>creating SMART goals.</a:t>
            </a:r>
          </a:p>
          <a:p>
            <a:endParaRPr lang="en-US" dirty="0"/>
          </a:p>
        </p:txBody>
      </p:sp>
      <p:sp>
        <p:nvSpPr>
          <p:cNvPr id="4" name="Slide Number Placeholder 3"/>
          <p:cNvSpPr>
            <a:spLocks noGrp="1"/>
          </p:cNvSpPr>
          <p:nvPr>
            <p:ph type="sldNum" sz="quarter" idx="10"/>
          </p:nvPr>
        </p:nvSpPr>
        <p:spPr/>
        <p:txBody>
          <a:bodyPr/>
          <a:lstStyle/>
          <a:p>
            <a:pPr>
              <a:defRPr/>
            </a:pPr>
            <a:fld id="{618325E3-9EEA-4E0A-8267-091F32D43F7A}" type="slidenum">
              <a:rPr lang="en-US" smtClean="0"/>
              <a:pPr>
                <a:defRPr/>
              </a:pPr>
              <a:t>4</a:t>
            </a:fld>
            <a:endParaRPr lang="en-US" dirty="0"/>
          </a:p>
        </p:txBody>
      </p:sp>
    </p:spTree>
    <p:extLst>
      <p:ext uri="{BB962C8B-B14F-4D97-AF65-F5344CB8AC3E}">
        <p14:creationId xmlns:p14="http://schemas.microsoft.com/office/powerpoint/2010/main" val="2794040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a:t>
            </a:r>
            <a:r>
              <a:rPr lang="en-US" b="1" baseline="0" dirty="0"/>
              <a:t> </a:t>
            </a:r>
            <a:r>
              <a:rPr lang="en-US" baseline="0" dirty="0"/>
              <a:t>Let’s start with this question. </a:t>
            </a:r>
            <a:r>
              <a:rPr lang="en-US" dirty="0"/>
              <a:t>How many of you are completely comfortable calling yourself a leader? You all lead a team in your cafeterias, right? Then everyone here should have their hands raised, but for some reason, there is a good portion of you that didn’t. And that’s probably because we have turned leadership into something bigger than us. </a:t>
            </a:r>
          </a:p>
        </p:txBody>
      </p:sp>
      <p:sp>
        <p:nvSpPr>
          <p:cNvPr id="4" name="Slide Number Placeholder 3"/>
          <p:cNvSpPr>
            <a:spLocks noGrp="1"/>
          </p:cNvSpPr>
          <p:nvPr>
            <p:ph type="sldNum" sz="quarter" idx="10"/>
          </p:nvPr>
        </p:nvSpPr>
        <p:spPr/>
        <p:txBody>
          <a:bodyPr/>
          <a:lstStyle/>
          <a:p>
            <a:fld id="{38C95A26-0072-4DE1-968A-0CAABD952DA0}" type="slidenum">
              <a:rPr lang="en-US" smtClean="0"/>
              <a:t>5</a:t>
            </a:fld>
            <a:endParaRPr lang="en-US"/>
          </a:p>
        </p:txBody>
      </p:sp>
    </p:spTree>
    <p:extLst>
      <p:ext uri="{BB962C8B-B14F-4D97-AF65-F5344CB8AC3E}">
        <p14:creationId xmlns:p14="http://schemas.microsoft.com/office/powerpoint/2010/main" val="3030827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dirty="0"/>
              <a:t>Leadership is not bigger than us, and certainly not beyond us. We have taken this title “leader” and treat it as if it’s something that we don’t deserve. Being a leader is not about:</a:t>
            </a:r>
            <a:r>
              <a:rPr lang="en-US" baseline="0" dirty="0"/>
              <a:t> </a:t>
            </a:r>
            <a:r>
              <a:rPr lang="en-US" dirty="0"/>
              <a:t>Titles or positions,</a:t>
            </a:r>
            <a:r>
              <a:rPr lang="en-US" baseline="0" dirty="0"/>
              <a:t> controlling people, or c</a:t>
            </a:r>
            <a:r>
              <a:rPr lang="en-US" dirty="0"/>
              <a:t>hanging the world.</a:t>
            </a:r>
            <a:r>
              <a:rPr lang="en-US" baseline="0" dirty="0"/>
              <a:t> So what is leadership about?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8C95A26-0072-4DE1-968A-0CAABD952DA0}" type="slidenum">
              <a:rPr lang="en-US" smtClean="0"/>
              <a:t>6</a:t>
            </a:fld>
            <a:endParaRPr lang="en-US"/>
          </a:p>
        </p:txBody>
      </p:sp>
    </p:spTree>
    <p:extLst>
      <p:ext uri="{BB962C8B-B14F-4D97-AF65-F5344CB8AC3E}">
        <p14:creationId xmlns:p14="http://schemas.microsoft.com/office/powerpoint/2010/main" val="3035344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ts val="1000"/>
              </a:spcAft>
              <a:buClrTx/>
              <a:buSzTx/>
              <a:buFontTx/>
              <a:buNone/>
              <a:tabLst/>
              <a:defRPr/>
            </a:pPr>
            <a:r>
              <a:rPr lang="en-US" sz="1200" b="1" dirty="0"/>
              <a:t>TELL: </a:t>
            </a:r>
            <a:r>
              <a:rPr lang="en-US" sz="1200" dirty="0"/>
              <a:t>Leadership is the ability to impact others through our actions. Being a leader is about:</a:t>
            </a:r>
            <a:r>
              <a:rPr lang="en-US" sz="1200" baseline="0" dirty="0"/>
              <a:t> setting a positive environment, being a good role model, communicating effectively, getting to know your staff, and setting and meeting goals.</a:t>
            </a:r>
            <a:endParaRPr lang="en-US" sz="1200" dirty="0"/>
          </a:p>
          <a:p>
            <a:pPr defTabSz="931774">
              <a:defRPr/>
            </a:pPr>
            <a:endParaRPr lang="en-US" b="1" dirty="0"/>
          </a:p>
        </p:txBody>
      </p:sp>
      <p:sp>
        <p:nvSpPr>
          <p:cNvPr id="4" name="Slide Number Placeholder 3"/>
          <p:cNvSpPr>
            <a:spLocks noGrp="1"/>
          </p:cNvSpPr>
          <p:nvPr>
            <p:ph type="sldNum" sz="quarter" idx="10"/>
          </p:nvPr>
        </p:nvSpPr>
        <p:spPr/>
        <p:txBody>
          <a:bodyPr/>
          <a:lstStyle/>
          <a:p>
            <a:fld id="{38C95A26-0072-4DE1-968A-0CAABD952DA0}" type="slidenum">
              <a:rPr lang="en-US" smtClean="0"/>
              <a:t>7</a:t>
            </a:fld>
            <a:endParaRPr lang="en-US"/>
          </a:p>
        </p:txBody>
      </p:sp>
    </p:spTree>
    <p:extLst>
      <p:ext uri="{BB962C8B-B14F-4D97-AF65-F5344CB8AC3E}">
        <p14:creationId xmlns:p14="http://schemas.microsoft.com/office/powerpoint/2010/main" val="2179629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465887" defTabSz="931774">
              <a:spcAft>
                <a:spcPts val="1019"/>
              </a:spcAft>
              <a:defRPr/>
            </a:pPr>
            <a:r>
              <a:rPr lang="en-US" b="1" dirty="0"/>
              <a:t>TELL: </a:t>
            </a:r>
            <a:r>
              <a:rPr lang="en-US" dirty="0"/>
              <a:t>Your operation benefits in countless ways when you cultivate a positive and productive workplace culture. Be a leader who strives to bring positivity and energy to the cafeteria every day. By setting a positive tone: Your energy will be amplified by your staff. Have</a:t>
            </a:r>
            <a:r>
              <a:rPr lang="en-US" baseline="0" dirty="0"/>
              <a:t> you heard that smiles are contagious, unfortunately so are frowns, so choose wisely! </a:t>
            </a:r>
            <a:r>
              <a:rPr lang="en-US" dirty="0"/>
              <a:t>Happy employees are more likely to come to work everyday and are better workers.</a:t>
            </a:r>
            <a:r>
              <a:rPr lang="en-US" baseline="0" dirty="0"/>
              <a:t> </a:t>
            </a:r>
            <a:r>
              <a:rPr lang="en-US" dirty="0"/>
              <a:t>Turn problems into opportunities.</a:t>
            </a:r>
          </a:p>
          <a:p>
            <a:pPr indent="-465887" algn="ctr">
              <a:spcAft>
                <a:spcPts val="1019"/>
              </a:spcAft>
            </a:pPr>
            <a:endParaRPr lang="en-US" i="1" dirty="0"/>
          </a:p>
          <a:p>
            <a:endParaRPr lang="en-US" b="1" dirty="0"/>
          </a:p>
          <a:p>
            <a:endParaRPr lang="en-US" b="1" dirty="0"/>
          </a:p>
        </p:txBody>
      </p:sp>
      <p:sp>
        <p:nvSpPr>
          <p:cNvPr id="4" name="Slide Number Placeholder 3"/>
          <p:cNvSpPr>
            <a:spLocks noGrp="1"/>
          </p:cNvSpPr>
          <p:nvPr>
            <p:ph type="sldNum" sz="quarter" idx="10"/>
          </p:nvPr>
        </p:nvSpPr>
        <p:spPr/>
        <p:txBody>
          <a:bodyPr/>
          <a:lstStyle/>
          <a:p>
            <a:fld id="{38C95A26-0072-4DE1-968A-0CAABD952DA0}" type="slidenum">
              <a:rPr lang="en-US" smtClean="0"/>
              <a:t>8</a:t>
            </a:fld>
            <a:endParaRPr lang="en-US"/>
          </a:p>
        </p:txBody>
      </p:sp>
    </p:spTree>
    <p:extLst>
      <p:ext uri="{BB962C8B-B14F-4D97-AF65-F5344CB8AC3E}">
        <p14:creationId xmlns:p14="http://schemas.microsoft.com/office/powerpoint/2010/main" val="3054442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19"/>
              </a:spcAft>
            </a:pPr>
            <a:r>
              <a:rPr lang="en-US" b="1" dirty="0"/>
              <a:t>TELL: </a:t>
            </a:r>
            <a:r>
              <a:rPr lang="en-US" sz="1200" dirty="0"/>
              <a:t>Actions speak louder than words. A role model is someone whose behavior, example, or success is emulated by others. Power and authority come with your position.</a:t>
            </a:r>
            <a:r>
              <a:rPr lang="en-US" sz="1200" baseline="0" dirty="0"/>
              <a:t> </a:t>
            </a:r>
            <a:r>
              <a:rPr lang="en-US" sz="1200" dirty="0"/>
              <a:t>Being an example is the best way to change behavior without ruining relationships.</a:t>
            </a:r>
            <a:r>
              <a:rPr lang="en-US" sz="1200" baseline="0" dirty="0"/>
              <a:t> </a:t>
            </a:r>
            <a:r>
              <a:rPr lang="en-US" sz="1200" dirty="0"/>
              <a:t>Good behavior earns the respect of your staff.</a:t>
            </a:r>
            <a:r>
              <a:rPr lang="en-US" sz="1200" baseline="0" dirty="0"/>
              <a:t> </a:t>
            </a:r>
            <a:r>
              <a:rPr lang="en-US" sz="1200" dirty="0"/>
              <a:t>Example: Instead of telling them to work faster, show them how to prepare burgers with two hands to maximize efficiency. </a:t>
            </a:r>
          </a:p>
          <a:p>
            <a:endParaRPr lang="en-US" dirty="0"/>
          </a:p>
        </p:txBody>
      </p:sp>
      <p:sp>
        <p:nvSpPr>
          <p:cNvPr id="4" name="Slide Number Placeholder 3"/>
          <p:cNvSpPr>
            <a:spLocks noGrp="1"/>
          </p:cNvSpPr>
          <p:nvPr>
            <p:ph type="sldNum" sz="quarter" idx="10"/>
          </p:nvPr>
        </p:nvSpPr>
        <p:spPr/>
        <p:txBody>
          <a:bodyPr/>
          <a:lstStyle/>
          <a:p>
            <a:fld id="{38C95A26-0072-4DE1-968A-0CAABD952DA0}" type="slidenum">
              <a:rPr lang="en-US" smtClean="0"/>
              <a:t>9</a:t>
            </a:fld>
            <a:endParaRPr lang="en-US"/>
          </a:p>
        </p:txBody>
      </p:sp>
    </p:spTree>
    <p:extLst>
      <p:ext uri="{BB962C8B-B14F-4D97-AF65-F5344CB8AC3E}">
        <p14:creationId xmlns:p14="http://schemas.microsoft.com/office/powerpoint/2010/main" val="122741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AC34F1E-2398-44A4-9CB5-DAF856C76C40}" type="slidenum">
              <a:rPr lang="en-US" smtClean="0"/>
              <a:pPr>
                <a:defRPr/>
              </a:pPr>
              <a:t>‹#›</a:t>
            </a:fld>
            <a:endParaRPr lang="en-US" dirty="0"/>
          </a:p>
        </p:txBody>
      </p:sp>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32345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BCD12ED-DA95-4C47-8BFE-210D7DDF8609}" type="slidenum">
              <a:rPr lang="en-US" smtClean="0"/>
              <a:pPr>
                <a:defRPr/>
              </a:pPr>
              <a:t>‹#›</a:t>
            </a:fld>
            <a:endParaRPr lang="en-US" dirty="0"/>
          </a:p>
        </p:txBody>
      </p:sp>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229426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C4DFD13-2095-4D23-A3D0-2E35BDF25EF4}" type="slidenum">
              <a:rPr lang="en-US" smtClean="0"/>
              <a:pPr>
                <a:defRPr/>
              </a:pPr>
              <a:t>‹#›</a:t>
            </a:fld>
            <a:endParaRPr lang="en-US" dirty="0"/>
          </a:p>
        </p:txBody>
      </p:sp>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675154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solidFill>
                <a:srgbClr val="008000">
                  <a:tint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008000">
                  <a:tint val="75000"/>
                </a:srgbClr>
              </a:solidFill>
            </a:endParaRPr>
          </a:p>
        </p:txBody>
      </p:sp>
      <p:sp>
        <p:nvSpPr>
          <p:cNvPr id="6" name="Slide Number Placeholder 5"/>
          <p:cNvSpPr>
            <a:spLocks noGrp="1"/>
          </p:cNvSpPr>
          <p:nvPr>
            <p:ph type="sldNum" sz="quarter" idx="12"/>
          </p:nvPr>
        </p:nvSpPr>
        <p:spPr/>
        <p:txBody>
          <a:bodyPr/>
          <a:lstStyle/>
          <a:p>
            <a:pPr>
              <a:defRPr/>
            </a:pPr>
            <a:fld id="{99820505-F4B5-479B-BCFE-A23CA5B7D6BF}" type="slidenum">
              <a:rPr lang="en-US" smtClean="0">
                <a:solidFill>
                  <a:srgbClr val="008000">
                    <a:tint val="75000"/>
                  </a:srgbClr>
                </a:solidFill>
              </a:rPr>
              <a:pPr>
                <a:defRPr/>
              </a:pPr>
              <a:t>‹#›</a:t>
            </a:fld>
            <a:endParaRPr lang="en-US" dirty="0">
              <a:solidFill>
                <a:srgbClr val="008000">
                  <a:tint val="75000"/>
                </a:srgbClr>
              </a:solidFill>
            </a:endParaRPr>
          </a:p>
        </p:txBody>
      </p:sp>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529933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7538" y="301652"/>
            <a:ext cx="7914566" cy="1143000"/>
          </a:xfrm>
        </p:spPr>
        <p:txBody>
          <a:bodyPr>
            <a:normAutofit/>
          </a:bodyPr>
          <a:lstStyle>
            <a:lvl1pPr>
              <a:defRPr sz="4400" b="1"/>
            </a:lvl1pPr>
          </a:lstStyle>
          <a:p>
            <a:r>
              <a:rPr lang="en-US" dirty="0"/>
              <a:t>Click to edit Master title style</a:t>
            </a:r>
          </a:p>
        </p:txBody>
      </p:sp>
      <p:sp>
        <p:nvSpPr>
          <p:cNvPr id="3" name="Content Placeholder 2"/>
          <p:cNvSpPr>
            <a:spLocks noGrp="1"/>
          </p:cNvSpPr>
          <p:nvPr>
            <p:ph idx="1"/>
          </p:nvPr>
        </p:nvSpPr>
        <p:spPr>
          <a:xfrm>
            <a:off x="507537" y="1553793"/>
            <a:ext cx="7914567"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solidFill>
                <a:srgbClr val="008000">
                  <a:tint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008000">
                  <a:tint val="75000"/>
                </a:srgbClr>
              </a:solidFill>
            </a:endParaRPr>
          </a:p>
        </p:txBody>
      </p:sp>
      <p:sp>
        <p:nvSpPr>
          <p:cNvPr id="6" name="Slide Number Placeholder 5"/>
          <p:cNvSpPr>
            <a:spLocks noGrp="1"/>
          </p:cNvSpPr>
          <p:nvPr>
            <p:ph type="sldNum" sz="quarter" idx="12"/>
          </p:nvPr>
        </p:nvSpPr>
        <p:spPr/>
        <p:txBody>
          <a:bodyPr/>
          <a:lstStyle/>
          <a:p>
            <a:pPr>
              <a:defRPr/>
            </a:pPr>
            <a:fld id="{6842A37D-74F9-4751-9A29-1656DCD9EF19}" type="slidenum">
              <a:rPr lang="en-US" smtClean="0">
                <a:solidFill>
                  <a:srgbClr val="008000">
                    <a:tint val="75000"/>
                  </a:srgbClr>
                </a:solidFill>
              </a:rPr>
              <a:pPr>
                <a:defRPr/>
              </a:pPr>
              <a:t>‹#›</a:t>
            </a:fld>
            <a:endParaRPr lang="en-US" dirty="0">
              <a:solidFill>
                <a:srgbClr val="008000">
                  <a:tint val="75000"/>
                </a:srgbClr>
              </a:solidFill>
            </a:endParaRPr>
          </a:p>
        </p:txBody>
      </p:sp>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328584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descr="Sunny Back.png"/>
          <p:cNvPicPr>
            <a:picLocks noChangeAspect="1"/>
          </p:cNvPicPr>
          <p:nvPr/>
        </p:nvPicPr>
        <p:blipFill>
          <a:blip r:embed="rId2">
            <a:alphaModFix amt="69000"/>
            <a:extLst>
              <a:ext uri="{28A0092B-C50C-407E-A947-70E740481C1C}">
                <a14:useLocalDpi xmlns:a14="http://schemas.microsoft.com/office/drawing/2010/main" val="0"/>
              </a:ext>
            </a:extLst>
          </a:blip>
          <a:stretch>
            <a:fillRect/>
          </a:stretch>
        </p:blipFill>
        <p:spPr>
          <a:xfrm>
            <a:off x="-17434" y="0"/>
            <a:ext cx="9161434" cy="6880414"/>
          </a:xfrm>
          <a:prstGeom prst="rect">
            <a:avLst/>
          </a:prstGeom>
        </p:spPr>
      </p:pic>
      <p:sp>
        <p:nvSpPr>
          <p:cNvPr id="2" name="Title 1"/>
          <p:cNvSpPr>
            <a:spLocks noGrp="1"/>
          </p:cNvSpPr>
          <p:nvPr>
            <p:ph type="title"/>
          </p:nvPr>
        </p:nvSpPr>
        <p:spPr>
          <a:xfrm>
            <a:off x="2517587" y="4406900"/>
            <a:ext cx="5977126" cy="1362075"/>
          </a:xfrm>
        </p:spPr>
        <p:txBody>
          <a:bodyPr anchor="t"/>
          <a:lstStyle>
            <a:lvl1pPr algn="ctr">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2517587" y="2906713"/>
            <a:ext cx="59771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14400" fontAlgn="base">
              <a:spcBef>
                <a:spcPct val="0"/>
              </a:spcBef>
              <a:spcAft>
                <a:spcPct val="0"/>
              </a:spcAft>
              <a:defRPr/>
            </a:pPr>
            <a:endParaRPr lang="en-US">
              <a:solidFill>
                <a:srgbClr val="008000">
                  <a:tint val="75000"/>
                </a:srgbClr>
              </a:solidFill>
              <a:latin typeface="Comic Sans MS" pitchFamily="66" charset="0"/>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a:solidFill>
                <a:srgbClr val="008000">
                  <a:tint val="75000"/>
                </a:srgbClr>
              </a:solidFill>
              <a:latin typeface="Comic Sans MS" pitchFamily="66" charset="0"/>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defRPr/>
            </a:pPr>
            <a:fld id="{E1107917-7F0C-4F83-BE86-78B7B10ED558}" type="slidenum">
              <a:rPr lang="en-US" smtClean="0">
                <a:solidFill>
                  <a:srgbClr val="008000">
                    <a:tint val="75000"/>
                  </a:srgbClr>
                </a:solidFill>
                <a:latin typeface="Comic Sans MS" pitchFamily="66" charset="0"/>
              </a:rPr>
              <a:pPr defTabSz="914400" fontAlgn="base">
                <a:spcBef>
                  <a:spcPct val="0"/>
                </a:spcBef>
                <a:spcAft>
                  <a:spcPct val="0"/>
                </a:spcAft>
                <a:defRPr/>
              </a:pPr>
              <a:t>‹#›</a:t>
            </a:fld>
            <a:endParaRPr lang="en-US" dirty="0">
              <a:solidFill>
                <a:srgbClr val="008000">
                  <a:tint val="75000"/>
                </a:srgbClr>
              </a:solidFill>
              <a:latin typeface="Comic Sans MS" pitchFamily="66" charset="0"/>
            </a:endParaRPr>
          </a:p>
        </p:txBody>
      </p:sp>
      <p:pic>
        <p:nvPicPr>
          <p:cNvPr id="7" name="Picture 6" descr="FSD PPP Templ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5" y="0"/>
            <a:ext cx="2694791" cy="6858000"/>
          </a:xfrm>
          <a:prstGeom prst="rect">
            <a:avLst/>
          </a:prstGeom>
        </p:spPr>
      </p:pic>
    </p:spTree>
    <p:extLst>
      <p:ext uri="{BB962C8B-B14F-4D97-AF65-F5344CB8AC3E}">
        <p14:creationId xmlns:p14="http://schemas.microsoft.com/office/powerpoint/2010/main" val="3710188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008000">
                  <a:tint val="75000"/>
                </a:srgbClr>
              </a:solidFill>
            </a:endParaRPr>
          </a:p>
        </p:txBody>
      </p:sp>
      <p:sp>
        <p:nvSpPr>
          <p:cNvPr id="6" name="Footer Placeholder 5"/>
          <p:cNvSpPr>
            <a:spLocks noGrp="1"/>
          </p:cNvSpPr>
          <p:nvPr>
            <p:ph type="ftr" sz="quarter" idx="11"/>
          </p:nvPr>
        </p:nvSpPr>
        <p:spPr/>
        <p:txBody>
          <a:bodyPr/>
          <a:lstStyle/>
          <a:p>
            <a:pPr>
              <a:defRPr/>
            </a:pPr>
            <a:endParaRPr lang="en-US">
              <a:solidFill>
                <a:srgbClr val="008000">
                  <a:tint val="75000"/>
                </a:srgbClr>
              </a:solidFill>
            </a:endParaRPr>
          </a:p>
        </p:txBody>
      </p:sp>
      <p:sp>
        <p:nvSpPr>
          <p:cNvPr id="7" name="Slide Number Placeholder 6"/>
          <p:cNvSpPr>
            <a:spLocks noGrp="1"/>
          </p:cNvSpPr>
          <p:nvPr>
            <p:ph type="sldNum" sz="quarter" idx="12"/>
          </p:nvPr>
        </p:nvSpPr>
        <p:spPr/>
        <p:txBody>
          <a:bodyPr/>
          <a:lstStyle/>
          <a:p>
            <a:pPr>
              <a:defRPr/>
            </a:pPr>
            <a:fld id="{F89972F0-032F-4367-A3E7-05C15025BF82}" type="slidenum">
              <a:rPr lang="en-US" smtClean="0">
                <a:solidFill>
                  <a:srgbClr val="008000">
                    <a:tint val="75000"/>
                  </a:srgbClr>
                </a:solidFill>
              </a:rPr>
              <a:pPr>
                <a:defRPr/>
              </a:pPr>
              <a:t>‹#›</a:t>
            </a:fld>
            <a:endParaRPr lang="en-US" dirty="0">
              <a:solidFill>
                <a:srgbClr val="008000">
                  <a:tint val="75000"/>
                </a:srgbClr>
              </a:solidFill>
            </a:endParaRPr>
          </a:p>
        </p:txBody>
      </p:sp>
      <p:pic>
        <p:nvPicPr>
          <p:cNvPr id="8" name="Picture 7"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395757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srgbClr val="008000">
                  <a:tint val="75000"/>
                </a:srgbClr>
              </a:solidFill>
            </a:endParaRPr>
          </a:p>
        </p:txBody>
      </p:sp>
      <p:sp>
        <p:nvSpPr>
          <p:cNvPr id="8" name="Footer Placeholder 7"/>
          <p:cNvSpPr>
            <a:spLocks noGrp="1"/>
          </p:cNvSpPr>
          <p:nvPr>
            <p:ph type="ftr" sz="quarter" idx="11"/>
          </p:nvPr>
        </p:nvSpPr>
        <p:spPr/>
        <p:txBody>
          <a:bodyPr/>
          <a:lstStyle/>
          <a:p>
            <a:pPr>
              <a:defRPr/>
            </a:pPr>
            <a:endParaRPr lang="en-US">
              <a:solidFill>
                <a:srgbClr val="008000">
                  <a:tint val="75000"/>
                </a:srgbClr>
              </a:solidFill>
            </a:endParaRPr>
          </a:p>
        </p:txBody>
      </p:sp>
      <p:sp>
        <p:nvSpPr>
          <p:cNvPr id="9" name="Slide Number Placeholder 8"/>
          <p:cNvSpPr>
            <a:spLocks noGrp="1"/>
          </p:cNvSpPr>
          <p:nvPr>
            <p:ph type="sldNum" sz="quarter" idx="12"/>
          </p:nvPr>
        </p:nvSpPr>
        <p:spPr/>
        <p:txBody>
          <a:bodyPr/>
          <a:lstStyle/>
          <a:p>
            <a:pPr>
              <a:defRPr/>
            </a:pPr>
            <a:fld id="{D32ABD10-85D0-4FEB-99ED-EFFD52B90749}" type="slidenum">
              <a:rPr lang="en-US" smtClean="0">
                <a:solidFill>
                  <a:srgbClr val="008000">
                    <a:tint val="75000"/>
                  </a:srgbClr>
                </a:solidFill>
              </a:rPr>
              <a:pPr>
                <a:defRPr/>
              </a:pPr>
              <a:t>‹#›</a:t>
            </a:fld>
            <a:endParaRPr lang="en-US" dirty="0">
              <a:solidFill>
                <a:srgbClr val="008000">
                  <a:tint val="75000"/>
                </a:srgbClr>
              </a:solidFill>
            </a:endParaRPr>
          </a:p>
        </p:txBody>
      </p:sp>
      <p:pic>
        <p:nvPicPr>
          <p:cNvPr id="10" name="Picture 9"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870734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008000">
                  <a:tint val="75000"/>
                </a:srgbClr>
              </a:solidFill>
            </a:endParaRPr>
          </a:p>
        </p:txBody>
      </p:sp>
      <p:sp>
        <p:nvSpPr>
          <p:cNvPr id="4" name="Footer Placeholder 3"/>
          <p:cNvSpPr>
            <a:spLocks noGrp="1"/>
          </p:cNvSpPr>
          <p:nvPr>
            <p:ph type="ftr" sz="quarter" idx="11"/>
          </p:nvPr>
        </p:nvSpPr>
        <p:spPr/>
        <p:txBody>
          <a:bodyPr/>
          <a:lstStyle/>
          <a:p>
            <a:pPr>
              <a:defRPr/>
            </a:pPr>
            <a:endParaRPr lang="en-US">
              <a:solidFill>
                <a:srgbClr val="008000">
                  <a:tint val="75000"/>
                </a:srgbClr>
              </a:solidFill>
            </a:endParaRPr>
          </a:p>
        </p:txBody>
      </p:sp>
      <p:sp>
        <p:nvSpPr>
          <p:cNvPr id="5" name="Slide Number Placeholder 4"/>
          <p:cNvSpPr>
            <a:spLocks noGrp="1"/>
          </p:cNvSpPr>
          <p:nvPr>
            <p:ph type="sldNum" sz="quarter" idx="12"/>
          </p:nvPr>
        </p:nvSpPr>
        <p:spPr/>
        <p:txBody>
          <a:bodyPr/>
          <a:lstStyle/>
          <a:p>
            <a:pPr>
              <a:defRPr/>
            </a:pPr>
            <a:fld id="{CD946B33-D1EA-403F-8B31-D070BD9F2157}" type="slidenum">
              <a:rPr lang="en-US" smtClean="0">
                <a:solidFill>
                  <a:srgbClr val="008000">
                    <a:tint val="75000"/>
                  </a:srgbClr>
                </a:solidFill>
              </a:rPr>
              <a:pPr>
                <a:defRPr/>
              </a:pPr>
              <a:t>‹#›</a:t>
            </a:fld>
            <a:endParaRPr lang="en-US" dirty="0">
              <a:solidFill>
                <a:srgbClr val="008000">
                  <a:tint val="75000"/>
                </a:srgbClr>
              </a:solidFill>
            </a:endParaRPr>
          </a:p>
        </p:txBody>
      </p:sp>
      <p:pic>
        <p:nvPicPr>
          <p:cNvPr id="6" name="Picture 5"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512908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8000">
                  <a:tint val="75000"/>
                </a:srgbClr>
              </a:solidFill>
            </a:endParaRPr>
          </a:p>
        </p:txBody>
      </p:sp>
      <p:sp>
        <p:nvSpPr>
          <p:cNvPr id="3" name="Footer Placeholder 2"/>
          <p:cNvSpPr>
            <a:spLocks noGrp="1"/>
          </p:cNvSpPr>
          <p:nvPr>
            <p:ph type="ftr" sz="quarter" idx="11"/>
          </p:nvPr>
        </p:nvSpPr>
        <p:spPr/>
        <p:txBody>
          <a:bodyPr/>
          <a:lstStyle/>
          <a:p>
            <a:pPr>
              <a:defRPr/>
            </a:pPr>
            <a:endParaRPr lang="en-US">
              <a:solidFill>
                <a:srgbClr val="008000">
                  <a:tint val="75000"/>
                </a:srgbClr>
              </a:solidFill>
            </a:endParaRPr>
          </a:p>
        </p:txBody>
      </p:sp>
      <p:sp>
        <p:nvSpPr>
          <p:cNvPr id="4" name="Slide Number Placeholder 3"/>
          <p:cNvSpPr>
            <a:spLocks noGrp="1"/>
          </p:cNvSpPr>
          <p:nvPr>
            <p:ph type="sldNum" sz="quarter" idx="12"/>
          </p:nvPr>
        </p:nvSpPr>
        <p:spPr/>
        <p:txBody>
          <a:bodyPr/>
          <a:lstStyle/>
          <a:p>
            <a:pPr>
              <a:defRPr/>
            </a:pPr>
            <a:fld id="{28CC7466-02B4-41E3-894E-0637EF17B883}" type="slidenum">
              <a:rPr lang="en-US" smtClean="0">
                <a:solidFill>
                  <a:srgbClr val="008000">
                    <a:tint val="75000"/>
                  </a:srgbClr>
                </a:solidFill>
              </a:rPr>
              <a:pPr>
                <a:defRPr/>
              </a:pPr>
              <a:t>‹#›</a:t>
            </a:fld>
            <a:endParaRPr lang="en-US" dirty="0">
              <a:solidFill>
                <a:srgbClr val="008000">
                  <a:tint val="75000"/>
                </a:srgbClr>
              </a:solidFill>
            </a:endParaRPr>
          </a:p>
        </p:txBody>
      </p:sp>
      <p:pic>
        <p:nvPicPr>
          <p:cNvPr id="5" name="Picture 4"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565451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008000">
                  <a:tint val="75000"/>
                </a:srgbClr>
              </a:solidFill>
            </a:endParaRPr>
          </a:p>
        </p:txBody>
      </p:sp>
      <p:sp>
        <p:nvSpPr>
          <p:cNvPr id="6" name="Footer Placeholder 5"/>
          <p:cNvSpPr>
            <a:spLocks noGrp="1"/>
          </p:cNvSpPr>
          <p:nvPr>
            <p:ph type="ftr" sz="quarter" idx="11"/>
          </p:nvPr>
        </p:nvSpPr>
        <p:spPr/>
        <p:txBody>
          <a:bodyPr/>
          <a:lstStyle/>
          <a:p>
            <a:pPr>
              <a:defRPr/>
            </a:pPr>
            <a:endParaRPr lang="en-US">
              <a:solidFill>
                <a:srgbClr val="008000">
                  <a:tint val="75000"/>
                </a:srgbClr>
              </a:solidFill>
            </a:endParaRPr>
          </a:p>
        </p:txBody>
      </p:sp>
      <p:sp>
        <p:nvSpPr>
          <p:cNvPr id="7" name="Slide Number Placeholder 6"/>
          <p:cNvSpPr>
            <a:spLocks noGrp="1"/>
          </p:cNvSpPr>
          <p:nvPr>
            <p:ph type="sldNum" sz="quarter" idx="12"/>
          </p:nvPr>
        </p:nvSpPr>
        <p:spPr/>
        <p:txBody>
          <a:bodyPr/>
          <a:lstStyle/>
          <a:p>
            <a:pPr>
              <a:defRPr/>
            </a:pPr>
            <a:fld id="{FBE929D8-AA2A-4532-951C-5A38133B2446}" type="slidenum">
              <a:rPr lang="en-US" smtClean="0">
                <a:solidFill>
                  <a:srgbClr val="008000">
                    <a:tint val="75000"/>
                  </a:srgbClr>
                </a:solidFill>
              </a:rPr>
              <a:pPr>
                <a:defRPr/>
              </a:pPr>
              <a:t>‹#›</a:t>
            </a:fld>
            <a:endParaRPr lang="en-US" dirty="0">
              <a:solidFill>
                <a:srgbClr val="008000">
                  <a:tint val="75000"/>
                </a:srgbClr>
              </a:solidFill>
            </a:endParaRPr>
          </a:p>
        </p:txBody>
      </p:sp>
      <p:pic>
        <p:nvPicPr>
          <p:cNvPr id="8" name="Picture 7"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994037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rgbClr val="030503"/>
                </a:solidFill>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marL="0" indent="0">
              <a:buNone/>
              <a:defRPr sz="2800">
                <a:solidFill>
                  <a:srgbClr val="030503"/>
                </a:solidFill>
              </a:defRPr>
            </a:lvl1pPr>
            <a:lvl2pPr marL="742950" indent="-285750">
              <a:buFont typeface="Wingdings" panose="05000000000000000000" pitchFamily="2" charset="2"/>
              <a:buChar char="Ø"/>
              <a:defRPr sz="2600">
                <a:solidFill>
                  <a:srgbClr val="030503"/>
                </a:solidFill>
              </a:defRPr>
            </a:lvl2pPr>
            <a:lvl3pPr>
              <a:defRPr>
                <a:solidFill>
                  <a:srgbClr val="030503"/>
                </a:solidFill>
              </a:defRPr>
            </a:lvl3pPr>
            <a:lvl4pPr>
              <a:defRPr>
                <a:solidFill>
                  <a:srgbClr val="030503"/>
                </a:solidFill>
              </a:defRPr>
            </a:lvl4pPr>
            <a:lvl5pPr>
              <a:defRPr>
                <a:solidFill>
                  <a:srgbClr val="030503"/>
                </a:solidFill>
              </a:defRPr>
            </a:lvl5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E9C2CDE-449F-4D27-A0C1-7445CF681E3A}" type="slidenum">
              <a:rPr lang="en-US" smtClean="0"/>
              <a:pPr>
                <a:defRPr/>
              </a:pPr>
              <a:t>‹#›</a:t>
            </a:fld>
            <a:endParaRPr lang="en-US" dirty="0"/>
          </a:p>
        </p:txBody>
      </p:sp>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953491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008000">
                  <a:tint val="75000"/>
                </a:srgbClr>
              </a:solidFill>
            </a:endParaRPr>
          </a:p>
        </p:txBody>
      </p:sp>
      <p:sp>
        <p:nvSpPr>
          <p:cNvPr id="6" name="Footer Placeholder 5"/>
          <p:cNvSpPr>
            <a:spLocks noGrp="1"/>
          </p:cNvSpPr>
          <p:nvPr>
            <p:ph type="ftr" sz="quarter" idx="11"/>
          </p:nvPr>
        </p:nvSpPr>
        <p:spPr/>
        <p:txBody>
          <a:bodyPr/>
          <a:lstStyle/>
          <a:p>
            <a:pPr>
              <a:defRPr/>
            </a:pPr>
            <a:endParaRPr lang="en-US">
              <a:solidFill>
                <a:srgbClr val="008000">
                  <a:tint val="75000"/>
                </a:srgbClr>
              </a:solidFill>
            </a:endParaRPr>
          </a:p>
        </p:txBody>
      </p:sp>
      <p:sp>
        <p:nvSpPr>
          <p:cNvPr id="7" name="Slide Number Placeholder 6"/>
          <p:cNvSpPr>
            <a:spLocks noGrp="1"/>
          </p:cNvSpPr>
          <p:nvPr>
            <p:ph type="sldNum" sz="quarter" idx="12"/>
          </p:nvPr>
        </p:nvSpPr>
        <p:spPr/>
        <p:txBody>
          <a:bodyPr/>
          <a:lstStyle/>
          <a:p>
            <a:pPr>
              <a:defRPr/>
            </a:pPr>
            <a:fld id="{9AC335DC-9DA0-4F8F-BEBD-292E69251A32}" type="slidenum">
              <a:rPr lang="en-US" smtClean="0">
                <a:solidFill>
                  <a:srgbClr val="008000">
                    <a:tint val="75000"/>
                  </a:srgbClr>
                </a:solidFill>
              </a:rPr>
              <a:pPr>
                <a:defRPr/>
              </a:pPr>
              <a:t>‹#›</a:t>
            </a:fld>
            <a:endParaRPr lang="en-US" dirty="0">
              <a:solidFill>
                <a:srgbClr val="008000">
                  <a:tint val="75000"/>
                </a:srgbClr>
              </a:solidFill>
            </a:endParaRPr>
          </a:p>
        </p:txBody>
      </p:sp>
      <p:pic>
        <p:nvPicPr>
          <p:cNvPr id="8" name="Picture 7"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807605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008000">
                  <a:tint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008000">
                  <a:tint val="75000"/>
                </a:srgbClr>
              </a:solidFill>
            </a:endParaRPr>
          </a:p>
        </p:txBody>
      </p:sp>
      <p:sp>
        <p:nvSpPr>
          <p:cNvPr id="6" name="Slide Number Placeholder 5"/>
          <p:cNvSpPr>
            <a:spLocks noGrp="1"/>
          </p:cNvSpPr>
          <p:nvPr>
            <p:ph type="sldNum" sz="quarter" idx="12"/>
          </p:nvPr>
        </p:nvSpPr>
        <p:spPr/>
        <p:txBody>
          <a:bodyPr/>
          <a:lstStyle/>
          <a:p>
            <a:pPr>
              <a:defRPr/>
            </a:pPr>
            <a:fld id="{1F648DAD-EE5D-4320-87F7-70E3EF34959D}" type="slidenum">
              <a:rPr lang="en-US" smtClean="0">
                <a:solidFill>
                  <a:srgbClr val="008000">
                    <a:tint val="75000"/>
                  </a:srgbClr>
                </a:solidFill>
              </a:rPr>
              <a:pPr>
                <a:defRPr/>
              </a:pPr>
              <a:t>‹#›</a:t>
            </a:fld>
            <a:endParaRPr lang="en-US" dirty="0">
              <a:solidFill>
                <a:srgbClr val="008000">
                  <a:tint val="75000"/>
                </a:srgbClr>
              </a:solidFill>
            </a:endParaRPr>
          </a:p>
        </p:txBody>
      </p:sp>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253947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008000">
                  <a:tint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008000">
                  <a:tint val="75000"/>
                </a:srgbClr>
              </a:solidFill>
            </a:endParaRPr>
          </a:p>
        </p:txBody>
      </p:sp>
      <p:sp>
        <p:nvSpPr>
          <p:cNvPr id="6" name="Slide Number Placeholder 5"/>
          <p:cNvSpPr>
            <a:spLocks noGrp="1"/>
          </p:cNvSpPr>
          <p:nvPr>
            <p:ph type="sldNum" sz="quarter" idx="12"/>
          </p:nvPr>
        </p:nvSpPr>
        <p:spPr/>
        <p:txBody>
          <a:bodyPr/>
          <a:lstStyle/>
          <a:p>
            <a:pPr>
              <a:defRPr/>
            </a:pPr>
            <a:fld id="{CCF2A3C6-EB75-412E-AE69-58A72A383DBC}" type="slidenum">
              <a:rPr lang="en-US" smtClean="0">
                <a:solidFill>
                  <a:srgbClr val="008000">
                    <a:tint val="75000"/>
                  </a:srgbClr>
                </a:solidFill>
              </a:rPr>
              <a:pPr>
                <a:defRPr/>
              </a:pPr>
              <a:t>‹#›</a:t>
            </a:fld>
            <a:endParaRPr lang="en-US" dirty="0">
              <a:solidFill>
                <a:srgbClr val="008000">
                  <a:tint val="75000"/>
                </a:srgbClr>
              </a:solidFill>
            </a:endParaRPr>
          </a:p>
        </p:txBody>
      </p:sp>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649816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AFAA39-0F71-44A7-A4F3-5186FEE93A69}" type="datetimeFigureOut">
              <a:rPr lang="en-US" smtClean="0"/>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352E3-46A3-44FF-A80C-2E9B79070916}" type="slidenum">
              <a:rPr lang="en-US" smtClean="0"/>
              <a:t>‹#›</a:t>
            </a:fld>
            <a:endParaRPr lang="en-US"/>
          </a:p>
        </p:txBody>
      </p:sp>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907588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7538" y="301652"/>
            <a:ext cx="8229600" cy="1143000"/>
          </a:xfrm>
        </p:spPr>
        <p:txBody>
          <a:bodyPr/>
          <a:lstStyle/>
          <a:p>
            <a:r>
              <a:rPr lang="en-US" dirty="0"/>
              <a:t>Click to edit Master title style</a:t>
            </a:r>
          </a:p>
        </p:txBody>
      </p:sp>
      <p:sp>
        <p:nvSpPr>
          <p:cNvPr id="3" name="Content Placeholder 2"/>
          <p:cNvSpPr>
            <a:spLocks noGrp="1"/>
          </p:cNvSpPr>
          <p:nvPr>
            <p:ph idx="1"/>
          </p:nvPr>
        </p:nvSpPr>
        <p:spPr>
          <a:xfrm>
            <a:off x="507538" y="1553793"/>
            <a:ext cx="7953068"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AFAA39-0F71-44A7-A4F3-5186FEE93A69}" type="datetimeFigureOut">
              <a:rPr lang="en-US" smtClean="0"/>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352E3-46A3-44FF-A80C-2E9B79070916}" type="slidenum">
              <a:rPr lang="en-US" smtClean="0"/>
              <a:t>‹#›</a:t>
            </a:fld>
            <a:endParaRPr lang="en-US"/>
          </a:p>
        </p:txBody>
      </p:sp>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366540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descr="Sunny Back.png"/>
          <p:cNvPicPr>
            <a:picLocks noChangeAspect="1"/>
          </p:cNvPicPr>
          <p:nvPr/>
        </p:nvPicPr>
        <p:blipFill>
          <a:blip r:embed="rId2">
            <a:alphaModFix amt="69000"/>
            <a:extLst>
              <a:ext uri="{28A0092B-C50C-407E-A947-70E740481C1C}">
                <a14:useLocalDpi xmlns:a14="http://schemas.microsoft.com/office/drawing/2010/main" val="0"/>
              </a:ext>
            </a:extLst>
          </a:blip>
          <a:stretch>
            <a:fillRect/>
          </a:stretch>
        </p:blipFill>
        <p:spPr>
          <a:xfrm>
            <a:off x="-17434" y="0"/>
            <a:ext cx="9161434" cy="6880414"/>
          </a:xfrm>
          <a:prstGeom prst="rect">
            <a:avLst/>
          </a:prstGeom>
        </p:spPr>
      </p:pic>
      <p:sp>
        <p:nvSpPr>
          <p:cNvPr id="2" name="Title 1"/>
          <p:cNvSpPr>
            <a:spLocks noGrp="1"/>
          </p:cNvSpPr>
          <p:nvPr>
            <p:ph type="title"/>
          </p:nvPr>
        </p:nvSpPr>
        <p:spPr>
          <a:xfrm>
            <a:off x="2517587" y="4406900"/>
            <a:ext cx="5977126" cy="1362075"/>
          </a:xfrm>
        </p:spPr>
        <p:txBody>
          <a:bodyPr anchor="t"/>
          <a:lstStyle>
            <a:lvl1pPr algn="ctr">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2517587" y="2906713"/>
            <a:ext cx="59771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AFAA39-0F71-44A7-A4F3-5186FEE93A69}" type="datetimeFigureOut">
              <a:rPr lang="en-US" smtClean="0"/>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352E3-46A3-44FF-A80C-2E9B79070916}" type="slidenum">
              <a:rPr lang="en-US" smtClean="0"/>
              <a:t>‹#›</a:t>
            </a:fld>
            <a:endParaRPr lang="en-US"/>
          </a:p>
        </p:txBody>
      </p:sp>
      <p:pic>
        <p:nvPicPr>
          <p:cNvPr id="7" name="Picture 6" descr="FSD PPP Templ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5" y="0"/>
            <a:ext cx="2694791" cy="6858000"/>
          </a:xfrm>
          <a:prstGeom prst="rect">
            <a:avLst/>
          </a:prstGeom>
        </p:spPr>
      </p:pic>
    </p:spTree>
    <p:extLst>
      <p:ext uri="{BB962C8B-B14F-4D97-AF65-F5344CB8AC3E}">
        <p14:creationId xmlns:p14="http://schemas.microsoft.com/office/powerpoint/2010/main" val="38519924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AFAA39-0F71-44A7-A4F3-5186FEE93A69}" type="datetimeFigureOut">
              <a:rPr lang="en-US" smtClean="0"/>
              <a:t>7/25/2017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352E3-46A3-44FF-A80C-2E9B79070916}" type="slidenum">
              <a:rPr lang="en-US" smtClean="0"/>
              <a:t>‹#›</a:t>
            </a:fld>
            <a:endParaRPr lang="en-US"/>
          </a:p>
        </p:txBody>
      </p:sp>
      <p:pic>
        <p:nvPicPr>
          <p:cNvPr id="8" name="Picture 7"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757400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AFAA39-0F71-44A7-A4F3-5186FEE93A69}" type="datetimeFigureOut">
              <a:rPr lang="en-US" smtClean="0"/>
              <a:t>7/25/2017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352E3-46A3-44FF-A80C-2E9B79070916}" type="slidenum">
              <a:rPr lang="en-US" smtClean="0"/>
              <a:t>‹#›</a:t>
            </a:fld>
            <a:endParaRPr lang="en-US"/>
          </a:p>
        </p:txBody>
      </p:sp>
      <p:pic>
        <p:nvPicPr>
          <p:cNvPr id="10" name="Picture 9"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508101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AFAA39-0F71-44A7-A4F3-5186FEE93A69}" type="datetimeFigureOut">
              <a:rPr lang="en-US" smtClean="0"/>
              <a:t>7/25/2017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352E3-46A3-44FF-A80C-2E9B79070916}" type="slidenum">
              <a:rPr lang="en-US" smtClean="0"/>
              <a:t>‹#›</a:t>
            </a:fld>
            <a:endParaRPr lang="en-US"/>
          </a:p>
        </p:txBody>
      </p:sp>
      <p:pic>
        <p:nvPicPr>
          <p:cNvPr id="6" name="Picture 5"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623059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AFAA39-0F71-44A7-A4F3-5186FEE93A69}" type="datetimeFigureOut">
              <a:rPr lang="en-US" smtClean="0"/>
              <a:t>7/25/2017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352E3-46A3-44FF-A80C-2E9B79070916}" type="slidenum">
              <a:rPr lang="en-US" smtClean="0"/>
              <a:t>‹#›</a:t>
            </a:fld>
            <a:endParaRPr lang="en-US"/>
          </a:p>
        </p:txBody>
      </p:sp>
      <p:pic>
        <p:nvPicPr>
          <p:cNvPr id="5" name="Picture 4"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0558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descr="Sunny Back.png"/>
          <p:cNvPicPr>
            <a:picLocks noChangeAspect="1"/>
          </p:cNvPicPr>
          <p:nvPr/>
        </p:nvPicPr>
        <p:blipFill>
          <a:blip r:embed="rId2">
            <a:alphaModFix amt="69000"/>
            <a:extLst>
              <a:ext uri="{28A0092B-C50C-407E-A947-70E740481C1C}">
                <a14:useLocalDpi xmlns:a14="http://schemas.microsoft.com/office/drawing/2010/main" val="0"/>
              </a:ext>
            </a:extLst>
          </a:blip>
          <a:stretch>
            <a:fillRect/>
          </a:stretch>
        </p:blipFill>
        <p:spPr>
          <a:xfrm>
            <a:off x="-17434" y="0"/>
            <a:ext cx="9161434" cy="6880414"/>
          </a:xfrm>
          <a:prstGeom prst="rect">
            <a:avLst/>
          </a:prstGeom>
        </p:spPr>
      </p:pic>
      <p:sp>
        <p:nvSpPr>
          <p:cNvPr id="2" name="Title 1"/>
          <p:cNvSpPr>
            <a:spLocks noGrp="1"/>
          </p:cNvSpPr>
          <p:nvPr>
            <p:ph type="title"/>
          </p:nvPr>
        </p:nvSpPr>
        <p:spPr>
          <a:xfrm>
            <a:off x="2517587" y="4406900"/>
            <a:ext cx="597712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517587" y="2906713"/>
            <a:ext cx="59771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363CF05-B679-43F0-A2B9-AEE5D7E069E3}" type="slidenum">
              <a:rPr lang="en-US" smtClean="0"/>
              <a:pPr>
                <a:defRPr/>
              </a:pPr>
              <a:t>‹#›</a:t>
            </a:fld>
            <a:endParaRPr lang="en-US" dirty="0"/>
          </a:p>
        </p:txBody>
      </p:sp>
      <p:pic>
        <p:nvPicPr>
          <p:cNvPr id="7" name="Picture 6" descr="FSD PPP Templ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5" y="0"/>
            <a:ext cx="2694791" cy="6858000"/>
          </a:xfrm>
          <a:prstGeom prst="rect">
            <a:avLst/>
          </a:prstGeom>
        </p:spPr>
      </p:pic>
    </p:spTree>
    <p:extLst>
      <p:ext uri="{BB962C8B-B14F-4D97-AF65-F5344CB8AC3E}">
        <p14:creationId xmlns:p14="http://schemas.microsoft.com/office/powerpoint/2010/main" val="3117986444"/>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AFAA39-0F71-44A7-A4F3-5186FEE93A69}" type="datetimeFigureOut">
              <a:rPr lang="en-US" smtClean="0"/>
              <a:t>7/25/2017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352E3-46A3-44FF-A80C-2E9B79070916}" type="slidenum">
              <a:rPr lang="en-US" smtClean="0"/>
              <a:t>‹#›</a:t>
            </a:fld>
            <a:endParaRPr lang="en-US"/>
          </a:p>
        </p:txBody>
      </p:sp>
      <p:pic>
        <p:nvPicPr>
          <p:cNvPr id="8" name="Picture 7"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1959828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AFAA39-0F71-44A7-A4F3-5186FEE93A69}" type="datetimeFigureOut">
              <a:rPr lang="en-US" smtClean="0"/>
              <a:t>7/25/2017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352E3-46A3-44FF-A80C-2E9B79070916}" type="slidenum">
              <a:rPr lang="en-US" smtClean="0"/>
              <a:t>‹#›</a:t>
            </a:fld>
            <a:endParaRPr lang="en-US"/>
          </a:p>
        </p:txBody>
      </p:sp>
      <p:pic>
        <p:nvPicPr>
          <p:cNvPr id="8" name="Picture 7"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700863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AFAA39-0F71-44A7-A4F3-5186FEE93A69}" type="datetimeFigureOut">
              <a:rPr lang="en-US" smtClean="0"/>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352E3-46A3-44FF-A80C-2E9B79070916}" type="slidenum">
              <a:rPr lang="en-US" smtClean="0"/>
              <a:t>‹#›</a:t>
            </a:fld>
            <a:endParaRPr lang="en-US"/>
          </a:p>
        </p:txBody>
      </p:sp>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7899073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AFAA39-0F71-44A7-A4F3-5186FEE93A69}" type="datetimeFigureOut">
              <a:rPr lang="en-US" smtClean="0"/>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352E3-46A3-44FF-A80C-2E9B79070916}" type="slidenum">
              <a:rPr lang="en-US" smtClean="0"/>
              <a:t>‹#›</a:t>
            </a:fld>
            <a:endParaRPr lang="en-US"/>
          </a:p>
        </p:txBody>
      </p:sp>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687108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07A53AF-3C04-4734-9A3F-E1A6F805E73B}" type="slidenum">
              <a:rPr lang="en-US" smtClean="0"/>
              <a:pPr>
                <a:defRPr/>
              </a:pPr>
              <a:t>‹#›</a:t>
            </a:fld>
            <a:endParaRPr lang="en-US" dirty="0"/>
          </a:p>
        </p:txBody>
      </p:sp>
      <p:pic>
        <p:nvPicPr>
          <p:cNvPr id="8" name="Picture 7"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758207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AE40CA9-DA7F-419E-966F-A035FFC7110D}" type="slidenum">
              <a:rPr lang="en-US" smtClean="0"/>
              <a:pPr>
                <a:defRPr/>
              </a:pPr>
              <a:t>‹#›</a:t>
            </a:fld>
            <a:endParaRPr lang="en-US" dirty="0"/>
          </a:p>
        </p:txBody>
      </p:sp>
      <p:pic>
        <p:nvPicPr>
          <p:cNvPr id="10" name="Picture 9"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49306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A0130732-D46C-4CD5-8AED-557B3465CA3A}" type="slidenum">
              <a:rPr lang="en-US" smtClean="0"/>
              <a:pPr>
                <a:defRPr/>
              </a:pPr>
              <a:t>‹#›</a:t>
            </a:fld>
            <a:endParaRPr lang="en-US" dirty="0"/>
          </a:p>
        </p:txBody>
      </p:sp>
      <p:pic>
        <p:nvPicPr>
          <p:cNvPr id="6" name="Picture 5"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437018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5AEB41AB-164A-4DFF-A34B-1B3C6A43F9ED}" type="slidenum">
              <a:rPr lang="en-US" smtClean="0"/>
              <a:pPr>
                <a:defRPr/>
              </a:pPr>
              <a:t>‹#›</a:t>
            </a:fld>
            <a:endParaRPr lang="en-US" dirty="0"/>
          </a:p>
        </p:txBody>
      </p:sp>
      <p:pic>
        <p:nvPicPr>
          <p:cNvPr id="5" name="Picture 4"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219529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07B4929-2088-4530-B153-C56BE2561901}" type="slidenum">
              <a:rPr lang="en-US" smtClean="0"/>
              <a:pPr>
                <a:defRPr/>
              </a:pPr>
              <a:t>‹#›</a:t>
            </a:fld>
            <a:endParaRPr lang="en-US" dirty="0"/>
          </a:p>
        </p:txBody>
      </p:sp>
      <p:pic>
        <p:nvPicPr>
          <p:cNvPr id="8" name="Picture 7"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62578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BA523A8-C68C-4CC7-B673-CDFB3328D129}" type="slidenum">
              <a:rPr lang="en-US" smtClean="0"/>
              <a:pPr>
                <a:defRPr/>
              </a:pPr>
              <a:t>‹#›</a:t>
            </a:fld>
            <a:endParaRPr lang="en-US" dirty="0"/>
          </a:p>
        </p:txBody>
      </p:sp>
      <p:pic>
        <p:nvPicPr>
          <p:cNvPr id="8" name="Picture 7"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313563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363CF05-B679-43F0-A2B9-AEE5D7E069E3}" type="slidenum">
              <a:rPr lang="en-US" smtClean="0"/>
              <a:pPr>
                <a:defRPr/>
              </a:pPr>
              <a:t>‹#›</a:t>
            </a:fld>
            <a:endParaRPr lang="en-US" dirty="0"/>
          </a:p>
        </p:txBody>
      </p:sp>
    </p:spTree>
    <p:extLst>
      <p:ext uri="{BB962C8B-B14F-4D97-AF65-F5344CB8AC3E}">
        <p14:creationId xmlns:p14="http://schemas.microsoft.com/office/powerpoint/2010/main" val="261012062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552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184" y="1590368"/>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AFAA39-0F71-44A7-A4F3-5186FEE93A69}" type="datetimeFigureOut">
              <a:rPr lang="en-US" smtClean="0"/>
              <a:t>7/25/2017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C352E3-46A3-44FF-A80C-2E9B79070916}" type="slidenum">
              <a:rPr lang="en-US" smtClean="0"/>
              <a:t>‹#›</a:t>
            </a:fld>
            <a:endParaRPr lang="en-US"/>
          </a:p>
        </p:txBody>
      </p:sp>
    </p:spTree>
    <p:extLst>
      <p:ext uri="{BB962C8B-B14F-4D97-AF65-F5344CB8AC3E}">
        <p14:creationId xmlns:p14="http://schemas.microsoft.com/office/powerpoint/2010/main" val="337464925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457200" rtl="0" eaLnBrk="1" latinLnBrk="0" hangingPunct="1">
        <a:spcBef>
          <a:spcPct val="0"/>
        </a:spcBef>
        <a:buNone/>
        <a:defRPr sz="4000" kern="1200">
          <a:solidFill>
            <a:schemeClr val="tx1"/>
          </a:solidFill>
          <a:latin typeface="+mj-lt"/>
          <a:ea typeface="+mj-ea"/>
          <a:cs typeface="+mj-cs"/>
        </a:defRPr>
      </a:lvl1pPr>
    </p:titleStyle>
    <p:bodyStyle>
      <a:lvl1pPr marL="0" indent="0" algn="l" defTabSz="457200" rtl="0" eaLnBrk="1" latinLnBrk="0" hangingPunct="1">
        <a:spcBef>
          <a:spcPts val="0"/>
        </a:spcBef>
        <a:spcAft>
          <a:spcPts val="40"/>
        </a:spcAft>
        <a:buFont typeface="Arial"/>
        <a:buNone/>
        <a:defRPr sz="2800" kern="1200">
          <a:solidFill>
            <a:schemeClr val="tx1"/>
          </a:solidFill>
          <a:latin typeface="+mn-lt"/>
          <a:ea typeface="+mn-ea"/>
          <a:cs typeface="+mn-cs"/>
        </a:defRPr>
      </a:lvl1pPr>
      <a:lvl2pPr marL="914400" indent="-457200" algn="l" defTabSz="457200" rtl="0" eaLnBrk="1" latinLnBrk="0" hangingPunct="1">
        <a:spcBef>
          <a:spcPts val="0"/>
        </a:spcBef>
        <a:spcAft>
          <a:spcPts val="40"/>
        </a:spcAft>
        <a:buFont typeface="Wingdings" panose="05000000000000000000" pitchFamily="2" charset="2"/>
        <a:buChar char="Ø"/>
        <a:defRPr sz="2600" kern="1200">
          <a:solidFill>
            <a:schemeClr val="tx1"/>
          </a:solidFill>
          <a:latin typeface="+mn-lt"/>
          <a:ea typeface="+mn-ea"/>
          <a:cs typeface="+mn-cs"/>
        </a:defRPr>
      </a:lvl2pPr>
      <a:lvl3pPr marL="1143000" indent="-228600" algn="l" defTabSz="457200" rtl="0" eaLnBrk="1" latinLnBrk="0" hangingPunct="1">
        <a:spcBef>
          <a:spcPts val="0"/>
        </a:spcBef>
        <a:spcAft>
          <a:spcPts val="40"/>
        </a:spcAft>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40"/>
        </a:spcAft>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40"/>
        </a:spcAft>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552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184" y="1590368"/>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AFAA39-0F71-44A7-A4F3-5186FEE93A69}" type="datetimeFigureOut">
              <a:rPr lang="en-US" smtClean="0"/>
              <a:t>7/25/2017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C352E3-46A3-44FF-A80C-2E9B79070916}" type="slidenum">
              <a:rPr lang="en-US" smtClean="0"/>
              <a:t>‹#›</a:t>
            </a:fld>
            <a:endParaRPr lang="en-US"/>
          </a:p>
        </p:txBody>
      </p:sp>
    </p:spTree>
    <p:extLst>
      <p:ext uri="{BB962C8B-B14F-4D97-AF65-F5344CB8AC3E}">
        <p14:creationId xmlns:p14="http://schemas.microsoft.com/office/powerpoint/2010/main" val="102617817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457200" rtl="0" eaLnBrk="1" latinLnBrk="0" hangingPunct="1">
        <a:spcBef>
          <a:spcPct val="0"/>
        </a:spcBef>
        <a:buNone/>
        <a:defRPr sz="4000" b="1" kern="1200">
          <a:solidFill>
            <a:schemeClr val="tx1"/>
          </a:solidFill>
          <a:latin typeface="+mj-lt"/>
          <a:ea typeface="+mj-ea"/>
          <a:cs typeface="+mj-cs"/>
        </a:defRPr>
      </a:lvl1pPr>
    </p:titleStyle>
    <p:bodyStyle>
      <a:lvl1pPr marL="0" indent="0" algn="l" defTabSz="457200" rtl="0" eaLnBrk="1" latinLnBrk="0" hangingPunct="1">
        <a:spcBef>
          <a:spcPts val="0"/>
        </a:spcBef>
        <a:spcAft>
          <a:spcPts val="40"/>
        </a:spcAft>
        <a:buFont typeface="Arial"/>
        <a:buNone/>
        <a:defRPr sz="2800" kern="1200">
          <a:solidFill>
            <a:schemeClr val="tx1"/>
          </a:solidFill>
          <a:latin typeface="+mn-lt"/>
          <a:ea typeface="+mn-ea"/>
          <a:cs typeface="+mn-cs"/>
        </a:defRPr>
      </a:lvl1pPr>
      <a:lvl2pPr marL="914400" indent="-457200" algn="l" defTabSz="457200" rtl="0" eaLnBrk="1" latinLnBrk="0" hangingPunct="1">
        <a:spcBef>
          <a:spcPts val="0"/>
        </a:spcBef>
        <a:spcAft>
          <a:spcPts val="40"/>
        </a:spcAft>
        <a:buFont typeface="Wingdings" panose="05000000000000000000" pitchFamily="2" charset="2"/>
        <a:buChar char="Ø"/>
        <a:defRPr sz="2600" kern="1200">
          <a:solidFill>
            <a:schemeClr val="tx1"/>
          </a:solidFill>
          <a:latin typeface="+mn-lt"/>
          <a:ea typeface="+mn-ea"/>
          <a:cs typeface="+mn-cs"/>
        </a:defRPr>
      </a:lvl2pPr>
      <a:lvl3pPr marL="1143000" indent="-228600" algn="l" defTabSz="457200" rtl="0" eaLnBrk="1" latinLnBrk="0" hangingPunct="1">
        <a:spcBef>
          <a:spcPts val="0"/>
        </a:spcBef>
        <a:spcAft>
          <a:spcPts val="40"/>
        </a:spcAft>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40"/>
        </a:spcAft>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40"/>
        </a:spcAft>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8.png"/><Relationship Id="rId5" Type="http://schemas.microsoft.com/office/2007/relationships/hdphoto" Target="../media/hdphoto2.wdp"/><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6.png"/><Relationship Id="rId1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39.png"/><Relationship Id="rId18" Type="http://schemas.microsoft.com/office/2007/relationships/hdphoto" Target="../media/hdphoto8.wdp"/><Relationship Id="rId3" Type="http://schemas.openxmlformats.org/officeDocument/2006/relationships/image" Target="../media/image35.png"/><Relationship Id="rId7" Type="http://schemas.openxmlformats.org/officeDocument/2006/relationships/diagramColors" Target="../diagrams/colors3.xml"/><Relationship Id="rId12" Type="http://schemas.openxmlformats.org/officeDocument/2006/relationships/image" Target="../media/image38.png"/><Relationship Id="rId17" Type="http://schemas.openxmlformats.org/officeDocument/2006/relationships/image" Target="../media/image42.png"/><Relationship Id="rId2" Type="http://schemas.openxmlformats.org/officeDocument/2006/relationships/notesSlide" Target="../notesSlides/notesSlide22.xml"/><Relationship Id="rId16" Type="http://schemas.microsoft.com/office/2007/relationships/hdphoto" Target="../media/hdphoto7.wdp"/><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37.png"/><Relationship Id="rId5" Type="http://schemas.openxmlformats.org/officeDocument/2006/relationships/diagramLayout" Target="../diagrams/layout3.xml"/><Relationship Id="rId15" Type="http://schemas.openxmlformats.org/officeDocument/2006/relationships/image" Target="../media/image41.png"/><Relationship Id="rId10" Type="http://schemas.microsoft.com/office/2007/relationships/hdphoto" Target="../media/hdphoto6.wdp"/><Relationship Id="rId19" Type="http://schemas.openxmlformats.org/officeDocument/2006/relationships/image" Target="../media/image43.png"/><Relationship Id="rId4" Type="http://schemas.openxmlformats.org/officeDocument/2006/relationships/diagramData" Target="../diagrams/data3.xml"/><Relationship Id="rId9" Type="http://schemas.openxmlformats.org/officeDocument/2006/relationships/image" Target="../media/image36.png"/><Relationship Id="rId1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4.png"/><Relationship Id="rId7" Type="http://schemas.openxmlformats.org/officeDocument/2006/relationships/image" Target="../media/image47.png"/><Relationship Id="rId12"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3.png"/><Relationship Id="rId5" Type="http://schemas.openxmlformats.org/officeDocument/2006/relationships/image" Target="../media/image48.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44.png"/><Relationship Id="rId7"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64.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5.png"/><Relationship Id="rId7"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66.png"/><Relationship Id="rId4" Type="http://schemas.microsoft.com/office/2007/relationships/hdphoto" Target="../media/hdphoto9.wdp"/><Relationship Id="rId9" Type="http://schemas.openxmlformats.org/officeDocument/2006/relationships/image" Target="../media/image6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828800" y="6172200"/>
            <a:ext cx="7315200" cy="990600"/>
          </a:xfrm>
        </p:spPr>
        <p:txBody>
          <a:bodyPr/>
          <a:lstStyle/>
          <a:p>
            <a:pPr algn="r"/>
            <a:r>
              <a:rPr lang="en-US" sz="1800" dirty="0">
                <a:solidFill>
                  <a:schemeClr val="tx2">
                    <a:lumMod val="50000"/>
                  </a:schemeClr>
                </a:solidFill>
                <a:latin typeface="+mn-lt"/>
              </a:rPr>
              <a:t>Provided by the LAUSD Food Services Division                          </a:t>
            </a:r>
            <a:r>
              <a:rPr lang="en-US" sz="1400" dirty="0">
                <a:solidFill>
                  <a:schemeClr val="tx2">
                    <a:lumMod val="50000"/>
                  </a:schemeClr>
                </a:solidFill>
              </a:rPr>
              <a:t>7/19/2017</a:t>
            </a:r>
            <a:endParaRPr lang="en-US" dirty="0">
              <a:solidFill>
                <a:schemeClr val="tx2">
                  <a:lumMod val="50000"/>
                </a:schemeClr>
              </a:solidFill>
            </a:endParaRPr>
          </a:p>
        </p:txBody>
      </p:sp>
      <p:sp>
        <p:nvSpPr>
          <p:cNvPr id="7" name="Oval 6"/>
          <p:cNvSpPr/>
          <p:nvPr/>
        </p:nvSpPr>
        <p:spPr>
          <a:xfrm>
            <a:off x="2247900" y="1676400"/>
            <a:ext cx="381000" cy="9144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782235" y="1992557"/>
            <a:ext cx="6228483" cy="1938992"/>
          </a:xfrm>
          <a:prstGeom prst="rect">
            <a:avLst/>
          </a:prstGeom>
          <a:effectLst>
            <a:glow rad="241300">
              <a:schemeClr val="accent4">
                <a:satMod val="175000"/>
                <a:alpha val="40000"/>
              </a:schemeClr>
            </a:glow>
          </a:effectLst>
        </p:spPr>
        <p:txBody>
          <a:bodyPr wrap="square">
            <a:spAutoFit/>
          </a:bodyPr>
          <a:lstStyle/>
          <a:p>
            <a:pPr algn="ctr" eaLnBrk="0" hangingPunct="0">
              <a:defRPr/>
            </a:pPr>
            <a:r>
              <a:rPr lang="en-US" sz="4000" b="1" dirty="0">
                <a:solidFill>
                  <a:schemeClr val="tx2">
                    <a:lumMod val="50000"/>
                  </a:schemeClr>
                </a:solidFill>
                <a:effectLst/>
                <a:cs typeface="Times New Roman" pitchFamily="18" charset="0"/>
              </a:rPr>
              <a:t>Successful Management </a:t>
            </a:r>
          </a:p>
          <a:p>
            <a:pPr algn="ctr" eaLnBrk="0" hangingPunct="0">
              <a:defRPr/>
            </a:pPr>
            <a:r>
              <a:rPr lang="en-US" sz="3600" b="1" dirty="0">
                <a:solidFill>
                  <a:schemeClr val="tx2">
                    <a:lumMod val="50000"/>
                  </a:schemeClr>
                </a:solidFill>
                <a:effectLst/>
                <a:cs typeface="Times New Roman" pitchFamily="18" charset="0"/>
              </a:rPr>
              <a:t>Through </a:t>
            </a:r>
          </a:p>
          <a:p>
            <a:pPr algn="ctr" eaLnBrk="0" hangingPunct="0">
              <a:defRPr/>
            </a:pPr>
            <a:r>
              <a:rPr lang="en-US" sz="4000" b="1" dirty="0">
                <a:solidFill>
                  <a:schemeClr val="tx2">
                    <a:lumMod val="50000"/>
                  </a:schemeClr>
                </a:solidFill>
                <a:effectLst/>
                <a:cs typeface="Times New Roman" pitchFamily="18" charset="0"/>
              </a:rPr>
              <a:t>Effective Leadership </a:t>
            </a:r>
            <a:endParaRPr lang="en-US" sz="34400" b="1" dirty="0">
              <a:solidFill>
                <a:schemeClr val="tx2">
                  <a:lumMod val="50000"/>
                </a:schemeClr>
              </a:solidFill>
              <a:effectLst/>
              <a:latin typeface="Biko" panose="02000000000000000000" pitchFamily="50" charset="0"/>
              <a:cs typeface="Times New Roman" pitchFamily="18" charset="0"/>
            </a:endParaRPr>
          </a:p>
        </p:txBody>
      </p:sp>
    </p:spTree>
    <p:extLst>
      <p:ext uri="{BB962C8B-B14F-4D97-AF65-F5344CB8AC3E}">
        <p14:creationId xmlns:p14="http://schemas.microsoft.com/office/powerpoint/2010/main" val="825236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04163" y="1803287"/>
            <a:ext cx="8335674" cy="4752004"/>
          </a:xfrm>
        </p:spPr>
        <p:txBody>
          <a:bodyPr>
            <a:normAutofit/>
          </a:bodyPr>
          <a:lstStyle/>
          <a:p>
            <a:pPr>
              <a:spcBef>
                <a:spcPts val="0"/>
              </a:spcBef>
              <a:spcAft>
                <a:spcPts val="600"/>
              </a:spcAft>
            </a:pPr>
            <a:r>
              <a:rPr lang="en-US" sz="2600" dirty="0"/>
              <a:t>Good leaders are also effective communicators. How can you inspire or guide others if you can’t communicate clearly? </a:t>
            </a:r>
          </a:p>
          <a:p>
            <a:pPr>
              <a:spcBef>
                <a:spcPts val="0"/>
              </a:spcBef>
              <a:spcAft>
                <a:spcPts val="800"/>
              </a:spcAft>
            </a:pPr>
            <a:r>
              <a:rPr lang="en-US" sz="2600" dirty="0"/>
              <a:t>Below are some applicable communication tips:</a:t>
            </a:r>
          </a:p>
          <a:p>
            <a:pPr lvl="1">
              <a:spcAft>
                <a:spcPts val="400"/>
              </a:spcAft>
            </a:pPr>
            <a:r>
              <a:rPr lang="en-US" sz="2400" dirty="0"/>
              <a:t>Be crisp, clear, and concise</a:t>
            </a:r>
          </a:p>
          <a:p>
            <a:pPr lvl="1">
              <a:spcAft>
                <a:spcPts val="400"/>
              </a:spcAft>
            </a:pPr>
            <a:r>
              <a:rPr lang="en-US" sz="2400" dirty="0"/>
              <a:t>Find your authentic voice (genuine)</a:t>
            </a:r>
          </a:p>
          <a:p>
            <a:pPr lvl="1">
              <a:spcAft>
                <a:spcPts val="400"/>
              </a:spcAft>
            </a:pPr>
            <a:r>
              <a:rPr lang="en-US" sz="2400" dirty="0"/>
              <a:t>Listen with your ears, eyes, and heart</a:t>
            </a:r>
          </a:p>
          <a:p>
            <a:pPr lvl="1">
              <a:spcAft>
                <a:spcPts val="400"/>
              </a:spcAft>
            </a:pPr>
            <a:r>
              <a:rPr lang="en-US" sz="2400" dirty="0"/>
              <a:t>Pay attention to your body language</a:t>
            </a:r>
          </a:p>
          <a:p>
            <a:pPr lvl="1">
              <a:spcAft>
                <a:spcPts val="400"/>
              </a:spcAft>
            </a:pPr>
            <a:r>
              <a:rPr lang="en-US" sz="2400" dirty="0"/>
              <a:t>Customize your communication style</a:t>
            </a:r>
          </a:p>
          <a:p>
            <a:pPr lvl="1"/>
            <a:r>
              <a:rPr lang="en-US" sz="2400" dirty="0"/>
              <a:t>Make sure that your actions align with your words</a:t>
            </a:r>
          </a:p>
          <a:p>
            <a:endParaRPr lang="en-US" dirty="0"/>
          </a:p>
          <a:p>
            <a:endParaRPr lang="en-US" dirty="0"/>
          </a:p>
        </p:txBody>
      </p:sp>
      <p:sp>
        <p:nvSpPr>
          <p:cNvPr id="11" name="Rectangle 10"/>
          <p:cNvSpPr/>
          <p:nvPr/>
        </p:nvSpPr>
        <p:spPr>
          <a:xfrm>
            <a:off x="7975580" y="3414164"/>
            <a:ext cx="1168420" cy="805217"/>
          </a:xfrm>
          <a:prstGeom prst="rect">
            <a:avLst/>
          </a:prstGeom>
          <a:solidFill>
            <a:srgbClr val="FFFFFF">
              <a:alpha val="74902"/>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Oval 12"/>
          <p:cNvSpPr/>
          <p:nvPr/>
        </p:nvSpPr>
        <p:spPr>
          <a:xfrm>
            <a:off x="3833871" y="0"/>
            <a:ext cx="630950" cy="708989"/>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Rectangle 16"/>
          <p:cNvSpPr/>
          <p:nvPr/>
        </p:nvSpPr>
        <p:spPr>
          <a:xfrm>
            <a:off x="2313542" y="0"/>
            <a:ext cx="1641513" cy="88135"/>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Title 1"/>
          <p:cNvSpPr txBox="1">
            <a:spLocks/>
          </p:cNvSpPr>
          <p:nvPr/>
        </p:nvSpPr>
        <p:spPr>
          <a:xfrm>
            <a:off x="404163" y="346426"/>
            <a:ext cx="6737070" cy="1143000"/>
          </a:xfrm>
          <a:prstGeom prst="rect">
            <a:avLst/>
          </a:prstGeom>
          <a:noFill/>
          <a:ln w="76200">
            <a:noFill/>
          </a:ln>
        </p:spPr>
        <p:txBody>
          <a:bodyPr vert="horz" lIns="91440" tIns="45720" rIns="91440" bIns="45720" rtlCol="0" anchor="ctr">
            <a:normAutofit/>
          </a:bodyPr>
          <a:lstStyle>
            <a:lvl1pPr algn="l" defTabSz="457200" rtl="0" eaLnBrk="1" latinLnBrk="0" hangingPunct="1">
              <a:spcBef>
                <a:spcPct val="0"/>
              </a:spcBef>
              <a:buNone/>
              <a:defRPr sz="4400" b="1" kern="1200">
                <a:solidFill>
                  <a:srgbClr val="030503"/>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mj-lt"/>
                <a:ea typeface="+mj-ea"/>
                <a:cs typeface="+mj-cs"/>
              </a:rPr>
              <a:t>Communicating Effectively</a:t>
            </a:r>
          </a:p>
        </p:txBody>
      </p:sp>
      <p:pic>
        <p:nvPicPr>
          <p:cNvPr id="3" name="Picture 2"/>
          <p:cNvPicPr>
            <a:picLocks noChangeAspect="1"/>
          </p:cNvPicPr>
          <p:nvPr/>
        </p:nvPicPr>
        <p:blipFill>
          <a:blip r:embed="rId3"/>
          <a:stretch>
            <a:fillRect/>
          </a:stretch>
        </p:blipFill>
        <p:spPr>
          <a:xfrm>
            <a:off x="7487858" y="4055427"/>
            <a:ext cx="487722" cy="996075"/>
          </a:xfrm>
          <a:prstGeom prst="rect">
            <a:avLst/>
          </a:prstGeom>
        </p:spPr>
      </p:pic>
      <p:pic>
        <p:nvPicPr>
          <p:cNvPr id="4" name="Picture 3"/>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backgroundRemoval t="5176" b="90890" l="19935" r="58824">
                        <a14:foregroundMark x1="24837" y1="38923" x2="24837" y2="38923"/>
                      </a14:backgroundRemoval>
                    </a14:imgEffect>
                  </a14:imgLayer>
                </a14:imgProps>
              </a:ext>
            </a:extLst>
          </a:blip>
          <a:srcRect l="21242" t="7841" r="39543" b="11905"/>
          <a:stretch/>
        </p:blipFill>
        <p:spPr>
          <a:xfrm>
            <a:off x="7891173" y="3438903"/>
            <a:ext cx="1252827" cy="2023472"/>
          </a:xfrm>
          <a:prstGeom prst="rect">
            <a:avLst/>
          </a:prstGeom>
        </p:spPr>
      </p:pic>
      <p:pic>
        <p:nvPicPr>
          <p:cNvPr id="12" name="Picture 11"/>
          <p:cNvPicPr>
            <a:picLocks noChangeAspect="1"/>
          </p:cNvPicPr>
          <p:nvPr/>
        </p:nvPicPr>
        <p:blipFill>
          <a:blip r:embed="rId3"/>
          <a:stretch>
            <a:fillRect/>
          </a:stretch>
        </p:blipFill>
        <p:spPr>
          <a:xfrm>
            <a:off x="7000136" y="3786714"/>
            <a:ext cx="731583" cy="1494113"/>
          </a:xfrm>
          <a:prstGeom prst="rect">
            <a:avLst/>
          </a:prstGeom>
        </p:spPr>
      </p:pic>
      <p:pic>
        <p:nvPicPr>
          <p:cNvPr id="14" name="Picture 13"/>
          <p:cNvPicPr>
            <a:picLocks noChangeAspect="1"/>
          </p:cNvPicPr>
          <p:nvPr/>
        </p:nvPicPr>
        <p:blipFill>
          <a:blip r:embed="rId3"/>
          <a:stretch>
            <a:fillRect/>
          </a:stretch>
        </p:blipFill>
        <p:spPr>
          <a:xfrm>
            <a:off x="6478616" y="3568355"/>
            <a:ext cx="946050" cy="1932120"/>
          </a:xfrm>
          <a:prstGeom prst="rect">
            <a:avLst/>
          </a:prstGeom>
        </p:spPr>
      </p:pic>
      <p:pic>
        <p:nvPicPr>
          <p:cNvPr id="15" name="Picture 14"/>
          <p:cNvPicPr>
            <a:picLocks noChangeAspect="1"/>
          </p:cNvPicPr>
          <p:nvPr/>
        </p:nvPicPr>
        <p:blipFill>
          <a:blip r:embed="rId3"/>
          <a:stretch>
            <a:fillRect/>
          </a:stretch>
        </p:blipFill>
        <p:spPr>
          <a:xfrm>
            <a:off x="5901222" y="3368401"/>
            <a:ext cx="1160518" cy="2370128"/>
          </a:xfrm>
          <a:prstGeom prst="rect">
            <a:avLst/>
          </a:prstGeom>
        </p:spPr>
      </p:pic>
    </p:spTree>
    <p:extLst>
      <p:ext uri="{BB962C8B-B14F-4D97-AF65-F5344CB8AC3E}">
        <p14:creationId xmlns:p14="http://schemas.microsoft.com/office/powerpoint/2010/main" val="49775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t="-22000" b="-2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E9C2CDE-449F-4D27-A0C1-7445CF681E3A}" type="slidenum">
              <a:rPr lang="en-US" smtClean="0"/>
              <a:pPr>
                <a:defRPr/>
              </a:pPr>
              <a:t>11</a:t>
            </a:fld>
            <a:endParaRPr lang="en-US" dirty="0"/>
          </a:p>
        </p:txBody>
      </p:sp>
      <p:pic>
        <p:nvPicPr>
          <p:cNvPr id="10" name="Picture 9"/>
          <p:cNvPicPr>
            <a:picLocks noChangeAspect="1"/>
          </p:cNvPicPr>
          <p:nvPr/>
        </p:nvPicPr>
        <p:blipFill>
          <a:blip r:embed="rId4">
            <a:lum bright="70000" contrast="-70000"/>
          </a:blip>
          <a:stretch>
            <a:fillRect/>
          </a:stretch>
        </p:blipFill>
        <p:spPr>
          <a:xfrm>
            <a:off x="1600200" y="251511"/>
            <a:ext cx="813752" cy="746798"/>
          </a:xfrm>
          <a:prstGeom prst="rect">
            <a:avLst/>
          </a:prstGeom>
        </p:spPr>
      </p:pic>
      <p:pic>
        <p:nvPicPr>
          <p:cNvPr id="11" name="Picture 10"/>
          <p:cNvPicPr>
            <a:picLocks noChangeAspect="1"/>
          </p:cNvPicPr>
          <p:nvPr/>
        </p:nvPicPr>
        <p:blipFill>
          <a:blip r:embed="rId5">
            <a:lum bright="70000" contrast="-70000"/>
          </a:blip>
          <a:stretch>
            <a:fillRect/>
          </a:stretch>
        </p:blipFill>
        <p:spPr>
          <a:xfrm>
            <a:off x="7832993" y="152400"/>
            <a:ext cx="838200" cy="769235"/>
          </a:xfrm>
          <a:prstGeom prst="rect">
            <a:avLst/>
          </a:prstGeom>
        </p:spPr>
      </p:pic>
      <p:pic>
        <p:nvPicPr>
          <p:cNvPr id="18" name="Picture 17"/>
          <p:cNvPicPr>
            <a:picLocks noChangeAspect="1"/>
          </p:cNvPicPr>
          <p:nvPr/>
        </p:nvPicPr>
        <p:blipFill>
          <a:blip r:embed="rId6">
            <a:lum bright="70000" contrast="-70000"/>
          </a:blip>
          <a:stretch>
            <a:fillRect/>
          </a:stretch>
        </p:blipFill>
        <p:spPr>
          <a:xfrm>
            <a:off x="1600200" y="2286000"/>
            <a:ext cx="813752" cy="746798"/>
          </a:xfrm>
          <a:prstGeom prst="rect">
            <a:avLst/>
          </a:prstGeom>
        </p:spPr>
      </p:pic>
      <p:pic>
        <p:nvPicPr>
          <p:cNvPr id="19" name="Picture 18"/>
          <p:cNvPicPr>
            <a:picLocks noChangeAspect="1"/>
          </p:cNvPicPr>
          <p:nvPr/>
        </p:nvPicPr>
        <p:blipFill>
          <a:blip r:embed="rId6">
            <a:lum bright="70000" contrast="-70000"/>
          </a:blip>
          <a:stretch>
            <a:fillRect/>
          </a:stretch>
        </p:blipFill>
        <p:spPr>
          <a:xfrm>
            <a:off x="1600200" y="4419600"/>
            <a:ext cx="813752" cy="746798"/>
          </a:xfrm>
          <a:prstGeom prst="rect">
            <a:avLst/>
          </a:prstGeom>
        </p:spPr>
      </p:pic>
      <p:pic>
        <p:nvPicPr>
          <p:cNvPr id="20" name="Picture 19"/>
          <p:cNvPicPr>
            <a:picLocks noChangeAspect="1"/>
          </p:cNvPicPr>
          <p:nvPr/>
        </p:nvPicPr>
        <p:blipFill>
          <a:blip r:embed="rId6">
            <a:lum bright="70000" contrast="-70000"/>
          </a:blip>
          <a:stretch>
            <a:fillRect/>
          </a:stretch>
        </p:blipFill>
        <p:spPr>
          <a:xfrm>
            <a:off x="533400" y="1242111"/>
            <a:ext cx="813752" cy="746798"/>
          </a:xfrm>
          <a:prstGeom prst="rect">
            <a:avLst/>
          </a:prstGeom>
        </p:spPr>
      </p:pic>
      <p:pic>
        <p:nvPicPr>
          <p:cNvPr id="21" name="Picture 20"/>
          <p:cNvPicPr>
            <a:picLocks noChangeAspect="1"/>
          </p:cNvPicPr>
          <p:nvPr/>
        </p:nvPicPr>
        <p:blipFill>
          <a:blip r:embed="rId6">
            <a:lum bright="70000" contrast="-70000"/>
          </a:blip>
          <a:stretch>
            <a:fillRect/>
          </a:stretch>
        </p:blipFill>
        <p:spPr>
          <a:xfrm>
            <a:off x="533400" y="3276600"/>
            <a:ext cx="813752" cy="746798"/>
          </a:xfrm>
          <a:prstGeom prst="rect">
            <a:avLst/>
          </a:prstGeom>
        </p:spPr>
      </p:pic>
      <p:pic>
        <p:nvPicPr>
          <p:cNvPr id="22" name="Picture 21"/>
          <p:cNvPicPr>
            <a:picLocks noChangeAspect="1"/>
          </p:cNvPicPr>
          <p:nvPr/>
        </p:nvPicPr>
        <p:blipFill>
          <a:blip r:embed="rId6">
            <a:lum bright="70000" contrast="-70000"/>
          </a:blip>
          <a:stretch>
            <a:fillRect/>
          </a:stretch>
        </p:blipFill>
        <p:spPr>
          <a:xfrm>
            <a:off x="533400" y="5410200"/>
            <a:ext cx="813752" cy="746798"/>
          </a:xfrm>
          <a:prstGeom prst="rect">
            <a:avLst/>
          </a:prstGeom>
        </p:spPr>
      </p:pic>
      <p:pic>
        <p:nvPicPr>
          <p:cNvPr id="23" name="Picture 22"/>
          <p:cNvPicPr>
            <a:picLocks noChangeAspect="1"/>
          </p:cNvPicPr>
          <p:nvPr/>
        </p:nvPicPr>
        <p:blipFill>
          <a:blip r:embed="rId6">
            <a:lum bright="70000" contrast="-70000"/>
          </a:blip>
          <a:stretch>
            <a:fillRect/>
          </a:stretch>
        </p:blipFill>
        <p:spPr>
          <a:xfrm>
            <a:off x="2590800" y="1318311"/>
            <a:ext cx="813752" cy="746798"/>
          </a:xfrm>
          <a:prstGeom prst="rect">
            <a:avLst/>
          </a:prstGeom>
        </p:spPr>
      </p:pic>
      <p:pic>
        <p:nvPicPr>
          <p:cNvPr id="24" name="Picture 23"/>
          <p:cNvPicPr>
            <a:picLocks noChangeAspect="1"/>
          </p:cNvPicPr>
          <p:nvPr/>
        </p:nvPicPr>
        <p:blipFill>
          <a:blip r:embed="rId6">
            <a:lum bright="70000" contrast="-70000"/>
          </a:blip>
          <a:stretch>
            <a:fillRect/>
          </a:stretch>
        </p:blipFill>
        <p:spPr>
          <a:xfrm>
            <a:off x="2590800" y="3352800"/>
            <a:ext cx="813752" cy="746798"/>
          </a:xfrm>
          <a:prstGeom prst="rect">
            <a:avLst/>
          </a:prstGeom>
        </p:spPr>
      </p:pic>
      <p:pic>
        <p:nvPicPr>
          <p:cNvPr id="27" name="Picture 26"/>
          <p:cNvPicPr>
            <a:picLocks noChangeAspect="1"/>
          </p:cNvPicPr>
          <p:nvPr/>
        </p:nvPicPr>
        <p:blipFill>
          <a:blip r:embed="rId6">
            <a:lum bright="70000" contrast="-70000"/>
          </a:blip>
          <a:stretch>
            <a:fillRect/>
          </a:stretch>
        </p:blipFill>
        <p:spPr>
          <a:xfrm>
            <a:off x="2590800" y="5486400"/>
            <a:ext cx="813752" cy="746798"/>
          </a:xfrm>
          <a:prstGeom prst="rect">
            <a:avLst/>
          </a:prstGeom>
        </p:spPr>
      </p:pic>
      <p:pic>
        <p:nvPicPr>
          <p:cNvPr id="31" name="Picture 30"/>
          <p:cNvPicPr>
            <a:picLocks noChangeAspect="1"/>
          </p:cNvPicPr>
          <p:nvPr/>
        </p:nvPicPr>
        <p:blipFill>
          <a:blip r:embed="rId5">
            <a:lum bright="70000" contrast="-70000"/>
          </a:blip>
          <a:stretch>
            <a:fillRect/>
          </a:stretch>
        </p:blipFill>
        <p:spPr>
          <a:xfrm>
            <a:off x="7848600" y="2286000"/>
            <a:ext cx="838200" cy="769235"/>
          </a:xfrm>
          <a:prstGeom prst="rect">
            <a:avLst/>
          </a:prstGeom>
        </p:spPr>
      </p:pic>
      <p:pic>
        <p:nvPicPr>
          <p:cNvPr id="32" name="Picture 31"/>
          <p:cNvPicPr>
            <a:picLocks noChangeAspect="1"/>
          </p:cNvPicPr>
          <p:nvPr/>
        </p:nvPicPr>
        <p:blipFill>
          <a:blip r:embed="rId5">
            <a:lum bright="70000" contrast="-70000"/>
          </a:blip>
          <a:stretch>
            <a:fillRect/>
          </a:stretch>
        </p:blipFill>
        <p:spPr>
          <a:xfrm>
            <a:off x="7832993" y="4397163"/>
            <a:ext cx="838200" cy="769235"/>
          </a:xfrm>
          <a:prstGeom prst="rect">
            <a:avLst/>
          </a:prstGeom>
        </p:spPr>
      </p:pic>
      <p:pic>
        <p:nvPicPr>
          <p:cNvPr id="33" name="Picture 32"/>
          <p:cNvPicPr>
            <a:picLocks noChangeAspect="1"/>
          </p:cNvPicPr>
          <p:nvPr/>
        </p:nvPicPr>
        <p:blipFill>
          <a:blip r:embed="rId5">
            <a:lum bright="70000" contrast="-70000"/>
          </a:blip>
          <a:stretch>
            <a:fillRect/>
          </a:stretch>
        </p:blipFill>
        <p:spPr>
          <a:xfrm>
            <a:off x="6781800" y="1204470"/>
            <a:ext cx="838200" cy="769235"/>
          </a:xfrm>
          <a:prstGeom prst="rect">
            <a:avLst/>
          </a:prstGeom>
        </p:spPr>
      </p:pic>
      <p:pic>
        <p:nvPicPr>
          <p:cNvPr id="34" name="Picture 33"/>
          <p:cNvPicPr>
            <a:picLocks noChangeAspect="1"/>
          </p:cNvPicPr>
          <p:nvPr/>
        </p:nvPicPr>
        <p:blipFill>
          <a:blip r:embed="rId5">
            <a:lum bright="70000" contrast="-70000"/>
          </a:blip>
          <a:stretch>
            <a:fillRect/>
          </a:stretch>
        </p:blipFill>
        <p:spPr>
          <a:xfrm>
            <a:off x="6797407" y="3338070"/>
            <a:ext cx="838200" cy="769235"/>
          </a:xfrm>
          <a:prstGeom prst="rect">
            <a:avLst/>
          </a:prstGeom>
        </p:spPr>
      </p:pic>
      <p:pic>
        <p:nvPicPr>
          <p:cNvPr id="35" name="Picture 34"/>
          <p:cNvPicPr>
            <a:picLocks noChangeAspect="1"/>
          </p:cNvPicPr>
          <p:nvPr/>
        </p:nvPicPr>
        <p:blipFill>
          <a:blip r:embed="rId5">
            <a:lum bright="70000" contrast="-70000"/>
          </a:blip>
          <a:stretch>
            <a:fillRect/>
          </a:stretch>
        </p:blipFill>
        <p:spPr>
          <a:xfrm>
            <a:off x="6781800" y="5449233"/>
            <a:ext cx="838200" cy="769235"/>
          </a:xfrm>
          <a:prstGeom prst="rect">
            <a:avLst/>
          </a:prstGeom>
        </p:spPr>
      </p:pic>
      <p:pic>
        <p:nvPicPr>
          <p:cNvPr id="36" name="Picture 35"/>
          <p:cNvPicPr>
            <a:picLocks noChangeAspect="1"/>
          </p:cNvPicPr>
          <p:nvPr/>
        </p:nvPicPr>
        <p:blipFill>
          <a:blip r:embed="rId5">
            <a:lum bright="70000" contrast="-70000"/>
          </a:blip>
          <a:stretch>
            <a:fillRect/>
          </a:stretch>
        </p:blipFill>
        <p:spPr>
          <a:xfrm>
            <a:off x="5715000" y="174837"/>
            <a:ext cx="838200" cy="769235"/>
          </a:xfrm>
          <a:prstGeom prst="rect">
            <a:avLst/>
          </a:prstGeom>
        </p:spPr>
      </p:pic>
      <p:pic>
        <p:nvPicPr>
          <p:cNvPr id="37" name="Picture 36"/>
          <p:cNvPicPr>
            <a:picLocks noChangeAspect="1"/>
          </p:cNvPicPr>
          <p:nvPr/>
        </p:nvPicPr>
        <p:blipFill>
          <a:blip r:embed="rId5">
            <a:lum bright="70000" contrast="-70000"/>
          </a:blip>
          <a:stretch>
            <a:fillRect/>
          </a:stretch>
        </p:blipFill>
        <p:spPr>
          <a:xfrm>
            <a:off x="5730607" y="2308437"/>
            <a:ext cx="838200" cy="769235"/>
          </a:xfrm>
          <a:prstGeom prst="rect">
            <a:avLst/>
          </a:prstGeom>
        </p:spPr>
      </p:pic>
      <p:pic>
        <p:nvPicPr>
          <p:cNvPr id="38" name="Picture 37"/>
          <p:cNvPicPr>
            <a:picLocks noChangeAspect="1"/>
          </p:cNvPicPr>
          <p:nvPr/>
        </p:nvPicPr>
        <p:blipFill>
          <a:blip r:embed="rId5">
            <a:lum bright="70000" contrast="-70000"/>
          </a:blip>
          <a:stretch>
            <a:fillRect/>
          </a:stretch>
        </p:blipFill>
        <p:spPr>
          <a:xfrm>
            <a:off x="5715000" y="4419600"/>
            <a:ext cx="838200" cy="769235"/>
          </a:xfrm>
          <a:prstGeom prst="rect">
            <a:avLst/>
          </a:prstGeom>
        </p:spPr>
      </p:pic>
      <p:sp>
        <p:nvSpPr>
          <p:cNvPr id="39" name="Title 1"/>
          <p:cNvSpPr>
            <a:spLocks noGrp="1"/>
          </p:cNvSpPr>
          <p:nvPr>
            <p:ph type="title"/>
          </p:nvPr>
        </p:nvSpPr>
        <p:spPr>
          <a:xfrm>
            <a:off x="457200" y="152400"/>
            <a:ext cx="8229600" cy="1143000"/>
          </a:xfrm>
        </p:spPr>
        <p:txBody>
          <a:bodyPr/>
          <a:lstStyle/>
          <a:p>
            <a:r>
              <a:rPr lang="en-US" dirty="0">
                <a:effectLst>
                  <a:glow rad="241300">
                    <a:schemeClr val="bg1">
                      <a:alpha val="60000"/>
                    </a:schemeClr>
                  </a:glow>
                </a:effectLst>
              </a:rPr>
              <a:t>Checkers</a:t>
            </a:r>
          </a:p>
        </p:txBody>
      </p:sp>
      <p:sp>
        <p:nvSpPr>
          <p:cNvPr id="40" name="Content Placeholder 5"/>
          <p:cNvSpPr>
            <a:spLocks noGrp="1"/>
          </p:cNvSpPr>
          <p:nvPr>
            <p:ph idx="1"/>
          </p:nvPr>
        </p:nvSpPr>
        <p:spPr>
          <a:xfrm>
            <a:off x="1473676" y="2110336"/>
            <a:ext cx="6196648" cy="2637328"/>
          </a:xfrm>
          <a:solidFill>
            <a:srgbClr val="FFFFFF">
              <a:alpha val="60000"/>
            </a:srgbClr>
          </a:solidFill>
          <a:ln>
            <a:noFill/>
          </a:ln>
        </p:spPr>
        <p:txBody>
          <a:bodyPr anchor="ctr">
            <a:noAutofit/>
          </a:bodyPr>
          <a:lstStyle/>
          <a:p>
            <a:pPr algn="ctr">
              <a:spcBef>
                <a:spcPts val="0"/>
              </a:spcBef>
              <a:spcAft>
                <a:spcPts val="800"/>
              </a:spcAft>
            </a:pPr>
            <a:r>
              <a:rPr lang="en-US" sz="3200" dirty="0"/>
              <a:t>Average managers play checkers, while great managers play chess. </a:t>
            </a:r>
          </a:p>
          <a:p>
            <a:pPr algn="ctr">
              <a:spcBef>
                <a:spcPts val="0"/>
              </a:spcBef>
              <a:spcAft>
                <a:spcPts val="800"/>
              </a:spcAft>
            </a:pPr>
            <a:r>
              <a:rPr lang="en-US" sz="3200" dirty="0"/>
              <a:t>In checkers, all the pieces are uniform and move in the same way. The pieces are interchangeable. </a:t>
            </a:r>
          </a:p>
        </p:txBody>
      </p:sp>
    </p:spTree>
    <p:extLst>
      <p:ext uri="{BB962C8B-B14F-4D97-AF65-F5344CB8AC3E}">
        <p14:creationId xmlns:p14="http://schemas.microsoft.com/office/powerpoint/2010/main" val="100109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2.22222E-6 2.22222E-6 L 0.12222 0.14236 " pathEditMode="relative" rAng="0" ptsTypes="AA">
                                      <p:cBhvr>
                                        <p:cTn id="6" dur="2000" fill="hold"/>
                                        <p:tgtEl>
                                          <p:spTgt spid="23"/>
                                        </p:tgtEl>
                                        <p:attrNameLst>
                                          <p:attrName>ppt_x</p:attrName>
                                          <p:attrName>ppt_y</p:attrName>
                                        </p:attrNameLst>
                                      </p:cBhvr>
                                      <p:rCtr x="6111" y="7106"/>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9.62772E-17 1.11111E-6 L -0.10208 0.14352 " pathEditMode="relative" rAng="0" ptsTypes="AA">
                                      <p:cBhvr>
                                        <p:cTn id="9" dur="2000" fill="hold"/>
                                        <p:tgtEl>
                                          <p:spTgt spid="38"/>
                                        </p:tgtEl>
                                        <p:attrNameLst>
                                          <p:attrName>ppt_x</p:attrName>
                                          <p:attrName>ppt_y</p:attrName>
                                        </p:attrNameLst>
                                      </p:cBhvr>
                                      <p:rCtr x="-5313" y="7755"/>
                                    </p:animMotion>
                                  </p:childTnLst>
                                </p:cTn>
                              </p:par>
                            </p:childTnLst>
                          </p:cTn>
                        </p:par>
                        <p:par>
                          <p:cTn id="10" fill="hold">
                            <p:stCondLst>
                              <p:cond delay="4000"/>
                            </p:stCondLst>
                            <p:childTnLst>
                              <p:par>
                                <p:cTn id="11" presetID="42" presetClass="path" presetSubtype="0" accel="50000" decel="50000" fill="hold" nodeType="afterEffect">
                                  <p:stCondLst>
                                    <p:cond delay="0"/>
                                  </p:stCondLst>
                                  <p:childTnLst>
                                    <p:animMotion origin="layout" path="M -4.44444E-6 -2.22222E-6 L 0.10833 0.15555 " pathEditMode="relative" rAng="0" ptsTypes="AA">
                                      <p:cBhvr>
                                        <p:cTn id="12" dur="2000" fill="hold"/>
                                        <p:tgtEl>
                                          <p:spTgt spid="10"/>
                                        </p:tgtEl>
                                        <p:attrNameLst>
                                          <p:attrName>ppt_x</p:attrName>
                                          <p:attrName>ppt_y</p:attrName>
                                        </p:attrNameLst>
                                      </p:cBhvr>
                                      <p:rCtr x="5694" y="7106"/>
                                    </p:animMotion>
                                  </p:childTnLst>
                                </p:cTn>
                              </p:par>
                            </p:childTnLst>
                          </p:cTn>
                        </p:par>
                        <p:par>
                          <p:cTn id="13" fill="hold">
                            <p:stCondLst>
                              <p:cond delay="6000"/>
                            </p:stCondLst>
                            <p:childTnLst>
                              <p:par>
                                <p:cTn id="14" presetID="42" presetClass="path" presetSubtype="0" accel="50000" decel="50000" fill="hold" nodeType="afterEffect">
                                  <p:stCondLst>
                                    <p:cond delay="0"/>
                                  </p:stCondLst>
                                  <p:childTnLst>
                                    <p:animMotion origin="layout" path="M -3.33333E-6 -1.48148E-6 L -0.1125 0.15185 " pathEditMode="relative" rAng="0" ptsTypes="AA">
                                      <p:cBhvr>
                                        <p:cTn id="15" dur="2000" fill="hold"/>
                                        <p:tgtEl>
                                          <p:spTgt spid="36"/>
                                        </p:tgtEl>
                                        <p:attrNameLst>
                                          <p:attrName>ppt_x</p:attrName>
                                          <p:attrName>ppt_y</p:attrName>
                                        </p:attrNameLst>
                                      </p:cBhvr>
                                      <p:rCtr x="-5625" y="7593"/>
                                    </p:animMotion>
                                  </p:childTnLst>
                                </p:cTn>
                              </p:par>
                            </p:childTnLst>
                          </p:cTn>
                        </p:par>
                        <p:par>
                          <p:cTn id="16" fill="hold">
                            <p:stCondLst>
                              <p:cond delay="8000"/>
                            </p:stCondLst>
                            <p:childTnLst>
                              <p:par>
                                <p:cTn id="17" presetID="42" presetClass="path" presetSubtype="0" accel="50000" decel="50000" fill="hold" nodeType="afterEffect">
                                  <p:stCondLst>
                                    <p:cond delay="0"/>
                                  </p:stCondLst>
                                  <p:childTnLst>
                                    <p:animMotion origin="layout" path="M 2.22222E-6 3.33333E-6 L 0.11667 -0.14444 " pathEditMode="relative" rAng="0" ptsTypes="AA">
                                      <p:cBhvr>
                                        <p:cTn id="18" dur="2000" fill="hold"/>
                                        <p:tgtEl>
                                          <p:spTgt spid="20"/>
                                        </p:tgtEl>
                                        <p:attrNameLst>
                                          <p:attrName>ppt_x</p:attrName>
                                          <p:attrName>ppt_y</p:attrName>
                                        </p:attrNameLst>
                                      </p:cBhvr>
                                      <p:rCtr x="5694" y="-7894"/>
                                    </p:animMotion>
                                  </p:childTnLst>
                                </p:cTn>
                              </p:par>
                            </p:childTnLst>
                          </p:cTn>
                        </p:par>
                        <p:par>
                          <p:cTn id="19" fill="hold">
                            <p:stCondLst>
                              <p:cond delay="10000"/>
                            </p:stCondLst>
                            <p:childTnLst>
                              <p:par>
                                <p:cTn id="20" presetID="42" presetClass="path" presetSubtype="0" accel="50000" decel="50000" fill="hold" nodeType="afterEffect">
                                  <p:stCondLst>
                                    <p:cond delay="0"/>
                                  </p:stCondLst>
                                  <p:childTnLst>
                                    <p:animMotion origin="layout" path="M 0 -2.96296E-6 L -0.11667 -0.15023 " pathEditMode="relative" rAng="0" ptsTypes="AA">
                                      <p:cBhvr>
                                        <p:cTn id="21" dur="2000" fill="hold"/>
                                        <p:tgtEl>
                                          <p:spTgt spid="33"/>
                                        </p:tgtEl>
                                        <p:attrNameLst>
                                          <p:attrName>ppt_x</p:attrName>
                                          <p:attrName>ppt_y</p:attrName>
                                        </p:attrNameLst>
                                      </p:cBhvr>
                                      <p:rCtr x="-5625" y="-7708"/>
                                    </p:animMotion>
                                  </p:childTnLst>
                                </p:cTn>
                              </p:par>
                            </p:childTnLst>
                          </p:cTn>
                        </p:par>
                        <p:par>
                          <p:cTn id="22" fill="hold">
                            <p:stCondLst>
                              <p:cond delay="12000"/>
                            </p:stCondLst>
                            <p:childTnLst>
                              <p:par>
                                <p:cTn id="23" presetID="42" presetClass="path" presetSubtype="0" accel="50000" decel="50000" fill="hold" nodeType="afterEffect">
                                  <p:stCondLst>
                                    <p:cond delay="0"/>
                                  </p:stCondLst>
                                  <p:childTnLst>
                                    <p:animMotion origin="layout" path="M 2.22222E-6 2.96296E-6 L 0.12222 0.1456 " pathEditMode="relative" rAng="0" ptsTypes="AA">
                                      <p:cBhvr>
                                        <p:cTn id="24" dur="2000" fill="hold"/>
                                        <p:tgtEl>
                                          <p:spTgt spid="24"/>
                                        </p:tgtEl>
                                        <p:attrNameLst>
                                          <p:attrName>ppt_x</p:attrName>
                                          <p:attrName>ppt_y</p:attrName>
                                        </p:attrNameLst>
                                      </p:cBhvr>
                                      <p:rCtr x="6111" y="7269"/>
                                    </p:animMotion>
                                  </p:childTnLst>
                                </p:cTn>
                              </p:par>
                            </p:childTnLst>
                          </p:cTn>
                        </p:par>
                        <p:par>
                          <p:cTn id="25" fill="hold">
                            <p:stCondLst>
                              <p:cond delay="14000"/>
                            </p:stCondLst>
                            <p:childTnLst>
                              <p:par>
                                <p:cTn id="26" presetID="42" presetClass="path" presetSubtype="0" accel="50000" decel="50000" fill="hold" nodeType="afterEffect">
                                  <p:stCondLst>
                                    <p:cond delay="0"/>
                                  </p:stCondLst>
                                  <p:childTnLst>
                                    <p:animMotion origin="layout" path="M 0 -4.44444E-6 L -0.11667 -0.15023 " pathEditMode="relative" rAng="0" ptsTypes="AA">
                                      <p:cBhvr>
                                        <p:cTn id="27" dur="2000" fill="hold"/>
                                        <p:tgtEl>
                                          <p:spTgt spid="35"/>
                                        </p:tgtEl>
                                        <p:attrNameLst>
                                          <p:attrName>ppt_x</p:attrName>
                                          <p:attrName>ppt_y</p:attrName>
                                        </p:attrNameLst>
                                      </p:cBhvr>
                                      <p:rCtr x="-5625" y="-75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E9C2CDE-449F-4D27-A0C1-7445CF681E3A}" type="slidenum">
              <a:rPr lang="en-US" smtClean="0"/>
              <a:pPr>
                <a:defRPr/>
              </a:pPr>
              <a:t>12</a:t>
            </a:fld>
            <a:endParaRPr lang="en-US" dirty="0"/>
          </a:p>
        </p:txBody>
      </p:sp>
      <p:pic>
        <p:nvPicPr>
          <p:cNvPr id="24" name="Picture 23"/>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backgroundRemoval t="73468" b="83815" l="29896" r="38750"/>
                    </a14:imgEffect>
                  </a14:imgLayer>
                </a14:imgProps>
              </a:ext>
            </a:extLst>
          </a:blip>
          <a:srcRect l="29910" t="73563" r="61400" b="15952"/>
          <a:stretch/>
        </p:blipFill>
        <p:spPr>
          <a:xfrm>
            <a:off x="2667000" y="4040506"/>
            <a:ext cx="762000" cy="683894"/>
          </a:xfrm>
          <a:prstGeom prst="rect">
            <a:avLst/>
          </a:prstGeom>
        </p:spPr>
      </p:pic>
      <p:sp>
        <p:nvSpPr>
          <p:cNvPr id="8" name="Rectangle 7"/>
          <p:cNvSpPr/>
          <p:nvPr/>
        </p:nvSpPr>
        <p:spPr>
          <a:xfrm>
            <a:off x="2562225" y="4752975"/>
            <a:ext cx="962025" cy="710011"/>
          </a:xfrm>
          <a:prstGeom prst="rect">
            <a:avLst/>
          </a:prstGeom>
          <a:solidFill>
            <a:srgbClr val="FFFFFF"/>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rotWithShape="1">
          <a:blip r:embed="rId6">
            <a:lum bright="70000" contrast="-70000"/>
            <a:extLst>
              <a:ext uri="{BEBA8EAE-BF5A-486C-A8C5-ECC9F3942E4B}">
                <a14:imgProps xmlns:a14="http://schemas.microsoft.com/office/drawing/2010/main">
                  <a14:imgLayer r:embed="rId5">
                    <a14:imgEffect>
                      <a14:backgroundRemoval t="15434" b="25780" l="61563" r="69010"/>
                    </a14:imgEffect>
                  </a14:imgLayer>
                </a14:imgProps>
              </a:ext>
            </a:extLst>
          </a:blip>
          <a:srcRect l="61520" t="15310" r="31327" b="73622"/>
          <a:stretch/>
        </p:blipFill>
        <p:spPr>
          <a:xfrm>
            <a:off x="7848600" y="1828800"/>
            <a:ext cx="762000" cy="743716"/>
          </a:xfrm>
          <a:prstGeom prst="rect">
            <a:avLst/>
          </a:prstGeom>
        </p:spPr>
      </p:pic>
      <p:sp>
        <p:nvSpPr>
          <p:cNvPr id="26" name="Rectangle 25"/>
          <p:cNvSpPr/>
          <p:nvPr/>
        </p:nvSpPr>
        <p:spPr>
          <a:xfrm>
            <a:off x="7848601" y="1143000"/>
            <a:ext cx="838200" cy="64690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7">
            <a:lum bright="70000" contrast="-70000"/>
            <a:extLst>
              <a:ext uri="{BEBA8EAE-BF5A-486C-A8C5-ECC9F3942E4B}">
                <a14:imgProps xmlns:a14="http://schemas.microsoft.com/office/drawing/2010/main">
                  <a14:imgLayer r:embed="rId8">
                    <a14:imgEffect>
                      <a14:backgroundRemoval t="535" b="100000" l="0" r="100000"/>
                    </a14:imgEffect>
                  </a14:imgLayer>
                </a14:imgProps>
              </a:ext>
            </a:extLst>
          </a:blip>
          <a:stretch>
            <a:fillRect/>
          </a:stretch>
        </p:blipFill>
        <p:spPr>
          <a:xfrm>
            <a:off x="2600325" y="1789907"/>
            <a:ext cx="762000" cy="718233"/>
          </a:xfrm>
          <a:prstGeom prst="rect">
            <a:avLst/>
          </a:prstGeom>
        </p:spPr>
      </p:pic>
      <p:pic>
        <p:nvPicPr>
          <p:cNvPr id="27" name="Picture 26"/>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backgroundRemoval t="73468" b="83815" l="29896" r="38750"/>
                    </a14:imgEffect>
                  </a14:imgLayer>
                </a14:imgProps>
              </a:ext>
            </a:extLst>
          </a:blip>
          <a:srcRect l="29910" t="73563" r="61400" b="15952"/>
          <a:stretch/>
        </p:blipFill>
        <p:spPr>
          <a:xfrm>
            <a:off x="3733800" y="4019870"/>
            <a:ext cx="762000" cy="683894"/>
          </a:xfrm>
          <a:prstGeom prst="rect">
            <a:avLst/>
          </a:prstGeom>
        </p:spPr>
      </p:pic>
      <p:sp>
        <p:nvSpPr>
          <p:cNvPr id="28" name="Rectangle 27"/>
          <p:cNvSpPr/>
          <p:nvPr/>
        </p:nvSpPr>
        <p:spPr>
          <a:xfrm>
            <a:off x="3505200" y="4752182"/>
            <a:ext cx="1066800" cy="734218"/>
          </a:xfrm>
          <a:prstGeom prst="rect">
            <a:avLst/>
          </a:prstGeom>
          <a:solidFill>
            <a:srgbClr val="E8E8E8"/>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p:nvSpPr>
        <p:spPr>
          <a:xfrm>
            <a:off x="1447800" y="381000"/>
            <a:ext cx="1066800" cy="751285"/>
          </a:xfrm>
          <a:prstGeom prst="rect">
            <a:avLst/>
          </a:prstGeom>
          <a:solidFill>
            <a:srgbClr val="E8E8E8"/>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0" name="Picture 29"/>
          <p:cNvPicPr>
            <a:picLocks noChangeAspect="1"/>
          </p:cNvPicPr>
          <p:nvPr/>
        </p:nvPicPr>
        <p:blipFill rotWithShape="1">
          <a:blip r:embed="rId9">
            <a:lum bright="70000" contrast="-70000"/>
            <a:extLst>
              <a:ext uri="{BEBA8EAE-BF5A-486C-A8C5-ECC9F3942E4B}">
                <a14:imgProps xmlns:a14="http://schemas.microsoft.com/office/drawing/2010/main">
                  <a14:imgLayer r:embed="rId5">
                    <a14:imgEffect>
                      <a14:backgroundRemoval t="84798" b="96012" l="31042" r="37083"/>
                    </a14:imgEffect>
                  </a14:imgLayer>
                </a14:imgProps>
              </a:ext>
            </a:extLst>
          </a:blip>
          <a:srcRect l="30319" t="84890" r="62099" b="4106"/>
          <a:stretch/>
        </p:blipFill>
        <p:spPr>
          <a:xfrm>
            <a:off x="5794375" y="3276600"/>
            <a:ext cx="777875" cy="677863"/>
          </a:xfrm>
          <a:prstGeom prst="rect">
            <a:avLst/>
          </a:prstGeom>
        </p:spPr>
      </p:pic>
      <p:sp>
        <p:nvSpPr>
          <p:cNvPr id="31" name="Rectangle 30"/>
          <p:cNvSpPr/>
          <p:nvPr/>
        </p:nvSpPr>
        <p:spPr>
          <a:xfrm>
            <a:off x="2514600" y="5462986"/>
            <a:ext cx="1066800" cy="734218"/>
          </a:xfrm>
          <a:prstGeom prst="rect">
            <a:avLst/>
          </a:prstGeom>
          <a:solidFill>
            <a:srgbClr val="E8E8E8"/>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2" name="Picture 31"/>
          <p:cNvPicPr>
            <a:picLocks noChangeAspect="1"/>
          </p:cNvPicPr>
          <p:nvPr/>
        </p:nvPicPr>
        <p:blipFill>
          <a:blip r:embed="rId7">
            <a:lum bright="70000" contrast="-70000"/>
            <a:extLst>
              <a:ext uri="{BEBA8EAE-BF5A-486C-A8C5-ECC9F3942E4B}">
                <a14:imgProps xmlns:a14="http://schemas.microsoft.com/office/drawing/2010/main">
                  <a14:imgLayer r:embed="rId8">
                    <a14:imgEffect>
                      <a14:backgroundRemoval t="535" b="100000" l="0" r="100000"/>
                    </a14:imgEffect>
                  </a14:imgLayer>
                </a14:imgProps>
              </a:ext>
            </a:extLst>
          </a:blip>
          <a:stretch>
            <a:fillRect/>
          </a:stretch>
        </p:blipFill>
        <p:spPr>
          <a:xfrm>
            <a:off x="3689350" y="3230596"/>
            <a:ext cx="762000" cy="718233"/>
          </a:xfrm>
          <a:prstGeom prst="rect">
            <a:avLst/>
          </a:prstGeom>
        </p:spPr>
      </p:pic>
      <p:sp>
        <p:nvSpPr>
          <p:cNvPr id="33" name="Rectangle 32"/>
          <p:cNvSpPr/>
          <p:nvPr/>
        </p:nvSpPr>
        <p:spPr>
          <a:xfrm>
            <a:off x="2590800" y="1804589"/>
            <a:ext cx="962025" cy="710011"/>
          </a:xfrm>
          <a:prstGeom prst="rect">
            <a:avLst/>
          </a:prstGeom>
          <a:solidFill>
            <a:srgbClr val="FFFFFF"/>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effectLst>
                  <a:glow rad="241300">
                    <a:schemeClr val="bg1">
                      <a:alpha val="60000"/>
                    </a:schemeClr>
                  </a:glow>
                </a:effectLst>
              </a:rPr>
              <a:t>Chess</a:t>
            </a:r>
          </a:p>
        </p:txBody>
      </p:sp>
      <p:pic>
        <p:nvPicPr>
          <p:cNvPr id="34" name="Picture 33"/>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backgroundRemoval t="73468" b="83815" l="29896" r="38750"/>
                    </a14:imgEffect>
                  </a14:imgLayer>
                </a14:imgProps>
              </a:ext>
            </a:extLst>
          </a:blip>
          <a:srcRect l="29910" t="73563" r="61400" b="15952"/>
          <a:stretch/>
        </p:blipFill>
        <p:spPr>
          <a:xfrm>
            <a:off x="609600" y="4018472"/>
            <a:ext cx="762000" cy="683894"/>
          </a:xfrm>
          <a:prstGeom prst="rect">
            <a:avLst/>
          </a:prstGeom>
        </p:spPr>
      </p:pic>
      <p:sp>
        <p:nvSpPr>
          <p:cNvPr id="35" name="Rectangle 34"/>
          <p:cNvSpPr/>
          <p:nvPr/>
        </p:nvSpPr>
        <p:spPr>
          <a:xfrm>
            <a:off x="485775" y="4752182"/>
            <a:ext cx="962025" cy="710011"/>
          </a:xfrm>
          <a:prstGeom prst="rect">
            <a:avLst/>
          </a:prstGeom>
          <a:solidFill>
            <a:srgbClr val="FFFFFF"/>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rotWithShape="1">
          <a:blip r:embed="rId10">
            <a:lum bright="70000" contrast="-70000"/>
            <a:extLst>
              <a:ext uri="{BEBA8EAE-BF5A-486C-A8C5-ECC9F3942E4B}">
                <a14:imgProps xmlns:a14="http://schemas.microsoft.com/office/drawing/2010/main">
                  <a14:imgLayer r:embed="rId5">
                    <a14:imgEffect>
                      <a14:backgroundRemoval t="15434" b="25780" l="61563" r="69010"/>
                    </a14:imgEffect>
                  </a14:imgLayer>
                </a14:imgProps>
              </a:ext>
            </a:extLst>
          </a:blip>
          <a:srcRect l="61520" t="15310" r="31327" b="73622"/>
          <a:stretch/>
        </p:blipFill>
        <p:spPr>
          <a:xfrm>
            <a:off x="4724400" y="1820646"/>
            <a:ext cx="762000" cy="743716"/>
          </a:xfrm>
          <a:prstGeom prst="rect">
            <a:avLst/>
          </a:prstGeom>
        </p:spPr>
      </p:pic>
      <p:sp>
        <p:nvSpPr>
          <p:cNvPr id="37" name="Rectangle 36"/>
          <p:cNvSpPr/>
          <p:nvPr/>
        </p:nvSpPr>
        <p:spPr>
          <a:xfrm>
            <a:off x="4607805" y="1074757"/>
            <a:ext cx="1066800" cy="734218"/>
          </a:xfrm>
          <a:prstGeom prst="rect">
            <a:avLst/>
          </a:prstGeom>
          <a:solidFill>
            <a:srgbClr val="E8E8E8"/>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8" name="Picture 37"/>
          <p:cNvPicPr>
            <a:picLocks noChangeAspect="1"/>
          </p:cNvPicPr>
          <p:nvPr/>
        </p:nvPicPr>
        <p:blipFill rotWithShape="1">
          <a:blip r:embed="rId11">
            <a:lum bright="70000" contrast="-70000"/>
            <a:extLst>
              <a:ext uri="{BEBA8EAE-BF5A-486C-A8C5-ECC9F3942E4B}">
                <a14:imgProps xmlns:a14="http://schemas.microsoft.com/office/drawing/2010/main">
                  <a14:imgLayer r:embed="rId5">
                    <a14:imgEffect>
                      <a14:backgroundRemoval t="84740" b="95780" l="20781" r="27031"/>
                    </a14:imgEffect>
                  </a14:imgLayer>
                </a14:imgProps>
              </a:ext>
            </a:extLst>
          </a:blip>
          <a:srcRect l="20813" t="84760" r="72888" b="4301"/>
          <a:stretch/>
        </p:blipFill>
        <p:spPr>
          <a:xfrm>
            <a:off x="8039100" y="3992913"/>
            <a:ext cx="571500" cy="735011"/>
          </a:xfrm>
          <a:prstGeom prst="rect">
            <a:avLst/>
          </a:prstGeom>
        </p:spPr>
      </p:pic>
      <p:sp>
        <p:nvSpPr>
          <p:cNvPr id="40" name="Rectangle 39"/>
          <p:cNvSpPr/>
          <p:nvPr/>
        </p:nvSpPr>
        <p:spPr>
          <a:xfrm>
            <a:off x="6768947" y="5485607"/>
            <a:ext cx="927253" cy="734218"/>
          </a:xfrm>
          <a:prstGeom prst="rect">
            <a:avLst/>
          </a:prstGeom>
          <a:solidFill>
            <a:srgbClr val="E8E8E8"/>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Rectangle 41"/>
          <p:cNvSpPr/>
          <p:nvPr/>
        </p:nvSpPr>
        <p:spPr>
          <a:xfrm>
            <a:off x="371475" y="4030407"/>
            <a:ext cx="1066800" cy="734218"/>
          </a:xfrm>
          <a:prstGeom prst="rect">
            <a:avLst/>
          </a:prstGeom>
          <a:solidFill>
            <a:srgbClr val="E8E8E8"/>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Rectangle 42"/>
          <p:cNvSpPr/>
          <p:nvPr/>
        </p:nvSpPr>
        <p:spPr>
          <a:xfrm>
            <a:off x="5649912" y="364285"/>
            <a:ext cx="1066800" cy="734218"/>
          </a:xfrm>
          <a:prstGeom prst="rect">
            <a:avLst/>
          </a:prstGeom>
          <a:solidFill>
            <a:srgbClr val="E8E8E8"/>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1" name="Picture 40"/>
          <p:cNvPicPr>
            <a:picLocks noChangeAspect="1"/>
          </p:cNvPicPr>
          <p:nvPr/>
        </p:nvPicPr>
        <p:blipFill rotWithShape="1">
          <a:blip r:embed="rId12">
            <a:lum bright="70000" contrast="-70000"/>
            <a:extLst>
              <a:ext uri="{BEBA8EAE-BF5A-486C-A8C5-ECC9F3942E4B}">
                <a14:imgProps xmlns:a14="http://schemas.microsoft.com/office/drawing/2010/main">
                  <a14:imgLayer r:embed="rId5">
                    <a14:imgEffect>
                      <a14:backgroundRemoval t="3006" b="14682" l="61042" r="68906"/>
                    </a14:imgEffect>
                  </a14:imgLayer>
                </a14:imgProps>
              </a:ext>
            </a:extLst>
          </a:blip>
          <a:srcRect l="61404" t="3595" r="30897" b="84949"/>
          <a:stretch/>
        </p:blipFill>
        <p:spPr>
          <a:xfrm>
            <a:off x="584639" y="4030407"/>
            <a:ext cx="764295" cy="715613"/>
          </a:xfrm>
          <a:prstGeom prst="rect">
            <a:avLst/>
          </a:prstGeom>
        </p:spPr>
      </p:pic>
      <p:sp>
        <p:nvSpPr>
          <p:cNvPr id="45" name="Rectangle 44"/>
          <p:cNvSpPr/>
          <p:nvPr/>
        </p:nvSpPr>
        <p:spPr>
          <a:xfrm>
            <a:off x="389838" y="3990871"/>
            <a:ext cx="1066800" cy="722273"/>
          </a:xfrm>
          <a:prstGeom prst="rect">
            <a:avLst/>
          </a:prstGeom>
          <a:solidFill>
            <a:srgbClr val="E8E8E8"/>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4" name="Picture 43"/>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backgroundRemoval t="73468" b="83815" l="29896" r="38750"/>
                    </a14:imgEffect>
                  </a14:imgLayer>
                </a14:imgProps>
              </a:ext>
            </a:extLst>
          </a:blip>
          <a:srcRect l="29910" t="73563" r="61400" b="15952"/>
          <a:stretch/>
        </p:blipFill>
        <p:spPr>
          <a:xfrm>
            <a:off x="573765" y="4047836"/>
            <a:ext cx="762000" cy="683894"/>
          </a:xfrm>
          <a:prstGeom prst="rect">
            <a:avLst/>
          </a:prstGeom>
        </p:spPr>
      </p:pic>
      <p:sp>
        <p:nvSpPr>
          <p:cNvPr id="46" name="Rectangle 45"/>
          <p:cNvSpPr/>
          <p:nvPr/>
        </p:nvSpPr>
        <p:spPr>
          <a:xfrm>
            <a:off x="1452562" y="4702366"/>
            <a:ext cx="1066800" cy="734218"/>
          </a:xfrm>
          <a:prstGeom prst="rect">
            <a:avLst/>
          </a:prstGeom>
          <a:solidFill>
            <a:srgbClr val="E8E8E8"/>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7" name="Picture 46"/>
          <p:cNvPicPr>
            <a:picLocks noChangeAspect="1"/>
          </p:cNvPicPr>
          <p:nvPr/>
        </p:nvPicPr>
        <p:blipFill>
          <a:blip r:embed="rId7">
            <a:lum bright="70000" contrast="-70000"/>
            <a:extLst>
              <a:ext uri="{BEBA8EAE-BF5A-486C-A8C5-ECC9F3942E4B}">
                <a14:imgProps xmlns:a14="http://schemas.microsoft.com/office/drawing/2010/main">
                  <a14:imgLayer r:embed="rId8">
                    <a14:imgEffect>
                      <a14:backgroundRemoval t="535" b="100000" l="0" r="100000"/>
                    </a14:imgEffect>
                  </a14:imgLayer>
                </a14:imgProps>
              </a:ext>
            </a:extLst>
          </a:blip>
          <a:stretch>
            <a:fillRect/>
          </a:stretch>
        </p:blipFill>
        <p:spPr>
          <a:xfrm>
            <a:off x="2628900" y="4710358"/>
            <a:ext cx="762000" cy="718233"/>
          </a:xfrm>
          <a:prstGeom prst="rect">
            <a:avLst/>
          </a:prstGeom>
        </p:spPr>
      </p:pic>
      <p:sp>
        <p:nvSpPr>
          <p:cNvPr id="48" name="Rectangle 47"/>
          <p:cNvSpPr/>
          <p:nvPr/>
        </p:nvSpPr>
        <p:spPr>
          <a:xfrm>
            <a:off x="3571875" y="3239877"/>
            <a:ext cx="1066800" cy="734218"/>
          </a:xfrm>
          <a:prstGeom prst="rect">
            <a:avLst/>
          </a:prstGeom>
          <a:solidFill>
            <a:srgbClr val="E8E8E8"/>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p:cNvSpPr/>
          <p:nvPr/>
        </p:nvSpPr>
        <p:spPr>
          <a:xfrm>
            <a:off x="2513476" y="4747155"/>
            <a:ext cx="962025" cy="710011"/>
          </a:xfrm>
          <a:prstGeom prst="rect">
            <a:avLst/>
          </a:prstGeom>
          <a:solidFill>
            <a:srgbClr val="FFFFFF"/>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3">
            <a:lum bright="70000" contrast="-70000"/>
          </a:blip>
          <a:stretch>
            <a:fillRect/>
          </a:stretch>
        </p:blipFill>
        <p:spPr>
          <a:xfrm>
            <a:off x="2677648" y="4783856"/>
            <a:ext cx="788327" cy="675752"/>
          </a:xfrm>
          <a:prstGeom prst="rect">
            <a:avLst/>
          </a:prstGeom>
        </p:spPr>
      </p:pic>
      <p:sp>
        <p:nvSpPr>
          <p:cNvPr id="50" name="Rectangle 49"/>
          <p:cNvSpPr/>
          <p:nvPr/>
        </p:nvSpPr>
        <p:spPr>
          <a:xfrm>
            <a:off x="3595687" y="5487193"/>
            <a:ext cx="962025" cy="710011"/>
          </a:xfrm>
          <a:prstGeom prst="rect">
            <a:avLst/>
          </a:prstGeom>
          <a:solidFill>
            <a:srgbClr val="FFFFFF"/>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rotWithShape="1">
          <a:blip r:embed="rId14">
            <a:lum bright="70000" contrast="-70000"/>
            <a:extLst>
              <a:ext uri="{BEBA8EAE-BF5A-486C-A8C5-ECC9F3942E4B}">
                <a14:imgProps xmlns:a14="http://schemas.microsoft.com/office/drawing/2010/main">
                  <a14:imgLayer r:embed="rId5">
                    <a14:imgEffect>
                      <a14:backgroundRemoval t="3121" b="14855" l="40625" r="48958"/>
                    </a14:imgEffect>
                  </a14:imgLayer>
                </a14:imgProps>
              </a:ext>
            </a:extLst>
          </a:blip>
          <a:srcRect l="40542" t="3474" r="51593" b="84690"/>
          <a:stretch/>
        </p:blipFill>
        <p:spPr>
          <a:xfrm>
            <a:off x="7800414" y="3222040"/>
            <a:ext cx="858371" cy="769892"/>
          </a:xfrm>
          <a:prstGeom prst="rect">
            <a:avLst/>
          </a:prstGeom>
        </p:spPr>
      </p:pic>
      <p:sp>
        <p:nvSpPr>
          <p:cNvPr id="52" name="Rectangle 51"/>
          <p:cNvSpPr/>
          <p:nvPr/>
        </p:nvSpPr>
        <p:spPr>
          <a:xfrm>
            <a:off x="3541004" y="371497"/>
            <a:ext cx="1066800" cy="734218"/>
          </a:xfrm>
          <a:prstGeom prst="rect">
            <a:avLst/>
          </a:prstGeom>
          <a:solidFill>
            <a:srgbClr val="E8E8E8"/>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Rectangle 53"/>
          <p:cNvSpPr/>
          <p:nvPr/>
        </p:nvSpPr>
        <p:spPr>
          <a:xfrm>
            <a:off x="2525357" y="1050926"/>
            <a:ext cx="995363" cy="734218"/>
          </a:xfrm>
          <a:prstGeom prst="rect">
            <a:avLst/>
          </a:prstGeom>
          <a:solidFill>
            <a:srgbClr val="E8E8E8"/>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3" name="Picture 52"/>
          <p:cNvPicPr>
            <a:picLocks noChangeAspect="1"/>
          </p:cNvPicPr>
          <p:nvPr/>
        </p:nvPicPr>
        <p:blipFill rotWithShape="1">
          <a:blip r:embed="rId9">
            <a:lum bright="70000" contrast="-70000"/>
            <a:extLst>
              <a:ext uri="{BEBA8EAE-BF5A-486C-A8C5-ECC9F3942E4B}">
                <a14:imgProps xmlns:a14="http://schemas.microsoft.com/office/drawing/2010/main">
                  <a14:imgLayer r:embed="rId5">
                    <a14:imgEffect>
                      <a14:backgroundRemoval t="84798" b="96012" l="31042" r="37083"/>
                    </a14:imgEffect>
                  </a14:imgLayer>
                </a14:imgProps>
              </a:ext>
            </a:extLst>
          </a:blip>
          <a:srcRect l="30319" t="84890" r="62099" b="4106"/>
          <a:stretch/>
        </p:blipFill>
        <p:spPr>
          <a:xfrm>
            <a:off x="2659418" y="1142114"/>
            <a:ext cx="777875" cy="677863"/>
          </a:xfrm>
          <a:prstGeom prst="rect">
            <a:avLst/>
          </a:prstGeom>
        </p:spPr>
      </p:pic>
      <p:sp>
        <p:nvSpPr>
          <p:cNvPr id="55" name="Rectangle 54"/>
          <p:cNvSpPr/>
          <p:nvPr/>
        </p:nvSpPr>
        <p:spPr>
          <a:xfrm>
            <a:off x="5661951" y="3248422"/>
            <a:ext cx="1066800" cy="734218"/>
          </a:xfrm>
          <a:prstGeom prst="rect">
            <a:avLst/>
          </a:prstGeom>
          <a:solidFill>
            <a:srgbClr val="E8E8E8"/>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6" name="Picture 55"/>
          <p:cNvPicPr>
            <a:picLocks noChangeAspect="1"/>
          </p:cNvPicPr>
          <p:nvPr/>
        </p:nvPicPr>
        <p:blipFill>
          <a:blip r:embed="rId7">
            <a:lum bright="70000" contrast="-70000"/>
            <a:extLst>
              <a:ext uri="{BEBA8EAE-BF5A-486C-A8C5-ECC9F3942E4B}">
                <a14:imgProps xmlns:a14="http://schemas.microsoft.com/office/drawing/2010/main">
                  <a14:imgLayer r:embed="rId8">
                    <a14:imgEffect>
                      <a14:backgroundRemoval t="535" b="100000" l="0" r="100000"/>
                    </a14:imgEffect>
                  </a14:imgLayer>
                </a14:imgProps>
              </a:ext>
            </a:extLst>
          </a:blip>
          <a:stretch>
            <a:fillRect/>
          </a:stretch>
        </p:blipFill>
        <p:spPr>
          <a:xfrm>
            <a:off x="5814658" y="1808975"/>
            <a:ext cx="762000" cy="718233"/>
          </a:xfrm>
          <a:prstGeom prst="rect">
            <a:avLst/>
          </a:prstGeom>
        </p:spPr>
      </p:pic>
      <p:sp>
        <p:nvSpPr>
          <p:cNvPr id="57" name="Rectangle 56"/>
          <p:cNvSpPr/>
          <p:nvPr/>
        </p:nvSpPr>
        <p:spPr>
          <a:xfrm>
            <a:off x="6729583" y="381000"/>
            <a:ext cx="962025" cy="710011"/>
          </a:xfrm>
          <a:prstGeom prst="rect">
            <a:avLst/>
          </a:prstGeom>
          <a:solidFill>
            <a:srgbClr val="FFFFFF"/>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9" name="Picture 58"/>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backgroundRemoval t="73468" b="83815" l="29896" r="38750"/>
                    </a14:imgEffect>
                  </a14:imgLayer>
                </a14:imgProps>
              </a:ext>
            </a:extLst>
          </a:blip>
          <a:srcRect l="29910" t="73563" r="61400" b="15952"/>
          <a:stretch/>
        </p:blipFill>
        <p:spPr>
          <a:xfrm>
            <a:off x="6910387" y="4026329"/>
            <a:ext cx="762000" cy="683894"/>
          </a:xfrm>
          <a:prstGeom prst="rect">
            <a:avLst/>
          </a:prstGeom>
        </p:spPr>
      </p:pic>
      <p:sp>
        <p:nvSpPr>
          <p:cNvPr id="61" name="Rectangle 60"/>
          <p:cNvSpPr/>
          <p:nvPr/>
        </p:nvSpPr>
        <p:spPr>
          <a:xfrm>
            <a:off x="6751560" y="4744938"/>
            <a:ext cx="962025" cy="710011"/>
          </a:xfrm>
          <a:prstGeom prst="rect">
            <a:avLst/>
          </a:prstGeom>
          <a:solidFill>
            <a:srgbClr val="FFFFFF"/>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2" name="Picture 61"/>
          <p:cNvPicPr>
            <a:picLocks noChangeAspect="1"/>
          </p:cNvPicPr>
          <p:nvPr/>
        </p:nvPicPr>
        <p:blipFill rotWithShape="1">
          <a:blip r:embed="rId14">
            <a:lum bright="70000" contrast="-70000"/>
            <a:extLst>
              <a:ext uri="{BEBA8EAE-BF5A-486C-A8C5-ECC9F3942E4B}">
                <a14:imgProps xmlns:a14="http://schemas.microsoft.com/office/drawing/2010/main">
                  <a14:imgLayer r:embed="rId5">
                    <a14:imgEffect>
                      <a14:backgroundRemoval t="3121" b="14855" l="40625" r="48958"/>
                    </a14:imgEffect>
                  </a14:imgLayer>
                </a14:imgProps>
              </a:ext>
            </a:extLst>
          </a:blip>
          <a:srcRect l="40542" t="3474" r="51593" b="84690"/>
          <a:stretch/>
        </p:blipFill>
        <p:spPr>
          <a:xfrm>
            <a:off x="7797239" y="3248580"/>
            <a:ext cx="858371" cy="769892"/>
          </a:xfrm>
          <a:prstGeom prst="rect">
            <a:avLst/>
          </a:prstGeom>
        </p:spPr>
      </p:pic>
      <p:sp>
        <p:nvSpPr>
          <p:cNvPr id="66" name="Rectangle 65"/>
          <p:cNvSpPr/>
          <p:nvPr/>
        </p:nvSpPr>
        <p:spPr>
          <a:xfrm>
            <a:off x="7784461" y="3997210"/>
            <a:ext cx="962025" cy="710011"/>
          </a:xfrm>
          <a:prstGeom prst="rect">
            <a:avLst/>
          </a:prstGeom>
          <a:solidFill>
            <a:srgbClr val="FFFFFF"/>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3" name="Picture 62"/>
          <p:cNvPicPr>
            <a:picLocks noChangeAspect="1"/>
          </p:cNvPicPr>
          <p:nvPr/>
        </p:nvPicPr>
        <p:blipFill rotWithShape="1">
          <a:blip r:embed="rId15">
            <a:lum bright="70000" contrast="-70000"/>
            <a:extLst>
              <a:ext uri="{BEBA8EAE-BF5A-486C-A8C5-ECC9F3942E4B}">
                <a14:imgProps xmlns:a14="http://schemas.microsoft.com/office/drawing/2010/main">
                  <a14:imgLayer r:embed="rId5">
                    <a14:imgEffect>
                      <a14:backgroundRemoval t="3121" b="14855" l="40625" r="48958"/>
                    </a14:imgEffect>
                  </a14:imgLayer>
                </a14:imgProps>
              </a:ext>
            </a:extLst>
          </a:blip>
          <a:srcRect l="40542" t="3474" r="51593" b="84690"/>
          <a:stretch/>
        </p:blipFill>
        <p:spPr>
          <a:xfrm>
            <a:off x="7836287" y="4018472"/>
            <a:ext cx="858371" cy="708210"/>
          </a:xfrm>
          <a:prstGeom prst="rect">
            <a:avLst/>
          </a:prstGeom>
        </p:spPr>
      </p:pic>
      <p:sp>
        <p:nvSpPr>
          <p:cNvPr id="67" name="Rectangle 66"/>
          <p:cNvSpPr/>
          <p:nvPr/>
        </p:nvSpPr>
        <p:spPr>
          <a:xfrm>
            <a:off x="7805506" y="3222919"/>
            <a:ext cx="927253" cy="811898"/>
          </a:xfrm>
          <a:prstGeom prst="rect">
            <a:avLst/>
          </a:prstGeom>
          <a:solidFill>
            <a:srgbClr val="E8E8E8"/>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Rectangle 68"/>
          <p:cNvSpPr/>
          <p:nvPr/>
        </p:nvSpPr>
        <p:spPr>
          <a:xfrm>
            <a:off x="7817924" y="4026267"/>
            <a:ext cx="962025" cy="710011"/>
          </a:xfrm>
          <a:prstGeom prst="rect">
            <a:avLst/>
          </a:prstGeom>
          <a:solidFill>
            <a:srgbClr val="FFFFFF"/>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8" name="Picture 67"/>
          <p:cNvPicPr>
            <a:picLocks noChangeAspect="1"/>
          </p:cNvPicPr>
          <p:nvPr/>
        </p:nvPicPr>
        <p:blipFill rotWithShape="1">
          <a:blip r:embed="rId9">
            <a:lum bright="70000" contrast="-70000"/>
            <a:extLst>
              <a:ext uri="{BEBA8EAE-BF5A-486C-A8C5-ECC9F3942E4B}">
                <a14:imgProps xmlns:a14="http://schemas.microsoft.com/office/drawing/2010/main">
                  <a14:imgLayer r:embed="rId5">
                    <a14:imgEffect>
                      <a14:backgroundRemoval t="84798" b="96012" l="31042" r="37083"/>
                    </a14:imgEffect>
                  </a14:imgLayer>
                </a14:imgProps>
              </a:ext>
            </a:extLst>
          </a:blip>
          <a:srcRect l="30319" t="84890" r="62099" b="4106"/>
          <a:stretch/>
        </p:blipFill>
        <p:spPr>
          <a:xfrm>
            <a:off x="7908733" y="4029344"/>
            <a:ext cx="777875" cy="677863"/>
          </a:xfrm>
          <a:prstGeom prst="rect">
            <a:avLst/>
          </a:prstGeom>
        </p:spPr>
      </p:pic>
      <p:sp>
        <p:nvSpPr>
          <p:cNvPr id="70" name="Rectangle 69"/>
          <p:cNvSpPr/>
          <p:nvPr/>
        </p:nvSpPr>
        <p:spPr>
          <a:xfrm>
            <a:off x="5702299" y="5509814"/>
            <a:ext cx="962025" cy="710011"/>
          </a:xfrm>
          <a:prstGeom prst="rect">
            <a:avLst/>
          </a:prstGeom>
          <a:solidFill>
            <a:srgbClr val="FFFFFF"/>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1" name="Picture 70"/>
          <p:cNvPicPr>
            <a:picLocks noChangeAspect="1"/>
          </p:cNvPicPr>
          <p:nvPr/>
        </p:nvPicPr>
        <p:blipFill rotWithShape="1">
          <a:blip r:embed="rId10">
            <a:lum bright="70000" contrast="-70000"/>
            <a:extLst>
              <a:ext uri="{BEBA8EAE-BF5A-486C-A8C5-ECC9F3942E4B}">
                <a14:imgProps xmlns:a14="http://schemas.microsoft.com/office/drawing/2010/main">
                  <a14:imgLayer r:embed="rId5">
                    <a14:imgEffect>
                      <a14:backgroundRemoval t="15434" b="25780" l="61563" r="69010"/>
                    </a14:imgEffect>
                  </a14:imgLayer>
                </a14:imgProps>
              </a:ext>
            </a:extLst>
          </a:blip>
          <a:srcRect l="61520" t="15310" r="31327" b="73622"/>
          <a:stretch/>
        </p:blipFill>
        <p:spPr>
          <a:xfrm>
            <a:off x="1607167" y="1799702"/>
            <a:ext cx="762000" cy="743716"/>
          </a:xfrm>
          <a:prstGeom prst="rect">
            <a:avLst/>
          </a:prstGeom>
        </p:spPr>
      </p:pic>
      <p:sp>
        <p:nvSpPr>
          <p:cNvPr id="73" name="Rectangle 72"/>
          <p:cNvSpPr/>
          <p:nvPr/>
        </p:nvSpPr>
        <p:spPr>
          <a:xfrm>
            <a:off x="1530165" y="1081242"/>
            <a:ext cx="962025" cy="710011"/>
          </a:xfrm>
          <a:prstGeom prst="rect">
            <a:avLst/>
          </a:prstGeom>
          <a:solidFill>
            <a:srgbClr val="FFFFFF"/>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backgroundRemoval t="73468" b="83815" l="29896" r="38750"/>
                    </a14:imgEffect>
                  </a14:imgLayer>
                </a14:imgProps>
              </a:ext>
            </a:extLst>
          </a:blip>
          <a:srcRect l="29910" t="73563" r="61400" b="15952"/>
          <a:stretch/>
        </p:blipFill>
        <p:spPr>
          <a:xfrm>
            <a:off x="2671662" y="3330558"/>
            <a:ext cx="762000" cy="683894"/>
          </a:xfrm>
          <a:prstGeom prst="rect">
            <a:avLst/>
          </a:prstGeom>
        </p:spPr>
      </p:pic>
      <p:sp>
        <p:nvSpPr>
          <p:cNvPr id="75" name="Rectangle 74"/>
          <p:cNvSpPr/>
          <p:nvPr/>
        </p:nvSpPr>
        <p:spPr>
          <a:xfrm>
            <a:off x="2509837" y="4006257"/>
            <a:ext cx="1066800" cy="734218"/>
          </a:xfrm>
          <a:prstGeom prst="rect">
            <a:avLst/>
          </a:prstGeom>
          <a:solidFill>
            <a:srgbClr val="E8E8E8"/>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6" name="Picture 75"/>
          <p:cNvPicPr>
            <a:picLocks noChangeAspect="1"/>
          </p:cNvPicPr>
          <p:nvPr/>
        </p:nvPicPr>
        <p:blipFill rotWithShape="1">
          <a:blip r:embed="rId12">
            <a:lum bright="70000" contrast="-70000"/>
            <a:extLst>
              <a:ext uri="{BEBA8EAE-BF5A-486C-A8C5-ECC9F3942E4B}">
                <a14:imgProps xmlns:a14="http://schemas.microsoft.com/office/drawing/2010/main">
                  <a14:imgLayer r:embed="rId5">
                    <a14:imgEffect>
                      <a14:backgroundRemoval t="3006" b="14682" l="61042" r="68906"/>
                    </a14:imgEffect>
                  </a14:imgLayer>
                </a14:imgProps>
              </a:ext>
            </a:extLst>
          </a:blip>
          <a:srcRect l="61404" t="3595" r="30897" b="84949"/>
          <a:stretch/>
        </p:blipFill>
        <p:spPr>
          <a:xfrm>
            <a:off x="554563" y="1826704"/>
            <a:ext cx="764295" cy="715613"/>
          </a:xfrm>
          <a:prstGeom prst="rect">
            <a:avLst/>
          </a:prstGeom>
        </p:spPr>
      </p:pic>
      <p:sp>
        <p:nvSpPr>
          <p:cNvPr id="77" name="Rectangle 76"/>
          <p:cNvSpPr/>
          <p:nvPr/>
        </p:nvSpPr>
        <p:spPr>
          <a:xfrm>
            <a:off x="2554641" y="390187"/>
            <a:ext cx="962025" cy="710011"/>
          </a:xfrm>
          <a:prstGeom prst="rect">
            <a:avLst/>
          </a:prstGeom>
          <a:solidFill>
            <a:srgbClr val="FFFFFF"/>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8" name="Picture 77"/>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backgroundRemoval t="73468" b="83815" l="29896" r="38750"/>
                    </a14:imgEffect>
                  </a14:imgLayer>
                </a14:imgProps>
              </a:ext>
            </a:extLst>
          </a:blip>
          <a:srcRect l="29910" t="73563" r="61400" b="15952"/>
          <a:stretch/>
        </p:blipFill>
        <p:spPr>
          <a:xfrm>
            <a:off x="2713501" y="2554503"/>
            <a:ext cx="762000" cy="683894"/>
          </a:xfrm>
          <a:prstGeom prst="rect">
            <a:avLst/>
          </a:prstGeom>
        </p:spPr>
      </p:pic>
      <p:sp>
        <p:nvSpPr>
          <p:cNvPr id="79" name="Rectangle 78"/>
          <p:cNvSpPr/>
          <p:nvPr/>
        </p:nvSpPr>
        <p:spPr>
          <a:xfrm>
            <a:off x="2563988" y="3318058"/>
            <a:ext cx="962025" cy="710011"/>
          </a:xfrm>
          <a:prstGeom prst="rect">
            <a:avLst/>
          </a:prstGeom>
          <a:solidFill>
            <a:srgbClr val="FFFFFF"/>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2538413" y="2549528"/>
            <a:ext cx="1066800" cy="734218"/>
          </a:xfrm>
          <a:prstGeom prst="rect">
            <a:avLst/>
          </a:prstGeom>
          <a:solidFill>
            <a:srgbClr val="E8E8E8"/>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1" name="Picture 80"/>
          <p:cNvPicPr>
            <a:picLocks noChangeAspect="1"/>
          </p:cNvPicPr>
          <p:nvPr/>
        </p:nvPicPr>
        <p:blipFill rotWithShape="1">
          <a:blip r:embed="rId10">
            <a:lum bright="70000" contrast="-70000"/>
            <a:extLst>
              <a:ext uri="{BEBA8EAE-BF5A-486C-A8C5-ECC9F3942E4B}">
                <a14:imgProps xmlns:a14="http://schemas.microsoft.com/office/drawing/2010/main">
                  <a14:imgLayer r:embed="rId5">
                    <a14:imgEffect>
                      <a14:backgroundRemoval t="15434" b="25780" l="61563" r="69010"/>
                    </a14:imgEffect>
                  </a14:imgLayer>
                </a14:imgProps>
              </a:ext>
            </a:extLst>
          </a:blip>
          <a:srcRect l="61520" t="15310" r="31327" b="73622"/>
          <a:stretch/>
        </p:blipFill>
        <p:spPr>
          <a:xfrm>
            <a:off x="2631282" y="2494681"/>
            <a:ext cx="762000" cy="743716"/>
          </a:xfrm>
          <a:prstGeom prst="rect">
            <a:avLst/>
          </a:prstGeom>
        </p:spPr>
      </p:pic>
      <p:sp>
        <p:nvSpPr>
          <p:cNvPr id="82" name="Rectangle 81"/>
          <p:cNvSpPr/>
          <p:nvPr/>
        </p:nvSpPr>
        <p:spPr>
          <a:xfrm>
            <a:off x="1495425" y="1791495"/>
            <a:ext cx="1066800" cy="734218"/>
          </a:xfrm>
          <a:prstGeom prst="rect">
            <a:avLst/>
          </a:prstGeom>
          <a:solidFill>
            <a:srgbClr val="E8E8E8"/>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 name="Rectangle 82"/>
          <p:cNvSpPr/>
          <p:nvPr/>
        </p:nvSpPr>
        <p:spPr>
          <a:xfrm>
            <a:off x="2486642" y="2505556"/>
            <a:ext cx="1066800" cy="734218"/>
          </a:xfrm>
          <a:prstGeom prst="rect">
            <a:avLst/>
          </a:prstGeom>
          <a:solidFill>
            <a:srgbClr val="E8E8E8"/>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4" name="Picture 83"/>
          <p:cNvPicPr>
            <a:picLocks noChangeAspect="1"/>
          </p:cNvPicPr>
          <p:nvPr/>
        </p:nvPicPr>
        <p:blipFill>
          <a:blip r:embed="rId13">
            <a:lum bright="70000" contrast="-70000"/>
          </a:blip>
          <a:stretch>
            <a:fillRect/>
          </a:stretch>
        </p:blipFill>
        <p:spPr>
          <a:xfrm>
            <a:off x="2630797" y="2552800"/>
            <a:ext cx="788327" cy="675752"/>
          </a:xfrm>
          <a:prstGeom prst="rect">
            <a:avLst/>
          </a:prstGeom>
        </p:spPr>
      </p:pic>
      <p:sp>
        <p:nvSpPr>
          <p:cNvPr id="85" name="Rectangle 84"/>
          <p:cNvSpPr/>
          <p:nvPr/>
        </p:nvSpPr>
        <p:spPr>
          <a:xfrm>
            <a:off x="2492782" y="4776389"/>
            <a:ext cx="962025" cy="710011"/>
          </a:xfrm>
          <a:prstGeom prst="rect">
            <a:avLst/>
          </a:prstGeom>
          <a:solidFill>
            <a:srgbClr val="FFFFFF"/>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a:xfrm>
            <a:off x="1041797" y="2346198"/>
            <a:ext cx="7060406" cy="2165605"/>
          </a:xfrm>
          <a:solidFill>
            <a:srgbClr val="FFFFFF">
              <a:alpha val="60000"/>
            </a:srgbClr>
          </a:solidFill>
        </p:spPr>
        <p:txBody>
          <a:bodyPr anchor="ctr">
            <a:normAutofit fontScale="92500"/>
          </a:bodyPr>
          <a:lstStyle/>
          <a:p>
            <a:pPr indent="-285750" algn="ctr">
              <a:spcBef>
                <a:spcPts val="0"/>
              </a:spcBef>
              <a:spcAft>
                <a:spcPts val="800"/>
              </a:spcAft>
            </a:pPr>
            <a:r>
              <a:rPr lang="en-US" sz="3200" dirty="0"/>
              <a:t>In chess, each type of piece moves in a unique way. In order to win, a strategy must be in place. It is impossible to be successful if you don’t know how to play each piece.  </a:t>
            </a:r>
          </a:p>
        </p:txBody>
      </p:sp>
    </p:spTree>
    <p:extLst>
      <p:ext uri="{BB962C8B-B14F-4D97-AF65-F5344CB8AC3E}">
        <p14:creationId xmlns:p14="http://schemas.microsoft.com/office/powerpoint/2010/main" val="245722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100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par>
                          <p:cTn id="19" fill="hold">
                            <p:stCondLst>
                              <p:cond delay="2500"/>
                            </p:stCondLst>
                            <p:childTnLst>
                              <p:par>
                                <p:cTn id="20" presetID="10" presetClass="entr" presetSubtype="0"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par>
                          <p:cTn id="29" fill="hold">
                            <p:stCondLst>
                              <p:cond delay="40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4500"/>
                            </p:stCondLst>
                            <p:childTnLst>
                              <p:par>
                                <p:cTn id="34" presetID="10"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par>
                          <p:cTn id="44" fill="hold">
                            <p:stCondLst>
                              <p:cond delay="5500"/>
                            </p:stCondLst>
                            <p:childTnLst>
                              <p:par>
                                <p:cTn id="45" presetID="1" presetClass="entr" presetSubtype="0"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par>
                          <p:cTn id="47" fill="hold">
                            <p:stCondLst>
                              <p:cond delay="5500"/>
                            </p:stCondLst>
                            <p:childTnLst>
                              <p:par>
                                <p:cTn id="48" presetID="10" presetClass="entr" presetSubtype="0"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childTnLst>
                                </p:cTn>
                              </p:par>
                              <p:par>
                                <p:cTn id="51" presetID="10"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childTnLst>
                          </p:cTn>
                        </p:par>
                        <p:par>
                          <p:cTn id="54" fill="hold">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par>
                                <p:cTn id="58" presetID="10" presetClass="entr" presetSubtype="0"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500"/>
                                        <p:tgtEl>
                                          <p:spTgt spid="36"/>
                                        </p:tgtEl>
                                      </p:cBhvr>
                                    </p:animEffect>
                                  </p:childTnLst>
                                </p:cTn>
                              </p:par>
                            </p:childTnLst>
                          </p:cTn>
                        </p:par>
                        <p:par>
                          <p:cTn id="61" fill="hold">
                            <p:stCondLst>
                              <p:cond delay="6500"/>
                            </p:stCondLst>
                            <p:childTnLst>
                              <p:par>
                                <p:cTn id="62" presetID="10"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par>
                                <p:cTn id="65" presetID="10"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childTnLst>
                          </p:cTn>
                        </p:par>
                        <p:par>
                          <p:cTn id="68" fill="hold">
                            <p:stCondLst>
                              <p:cond delay="7000"/>
                            </p:stCondLst>
                            <p:childTnLst>
                              <p:par>
                                <p:cTn id="69" presetID="10" presetClass="entr" presetSubtype="0"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childTnLst>
                          </p:cTn>
                        </p:par>
                        <p:par>
                          <p:cTn id="72" fill="hold">
                            <p:stCondLst>
                              <p:cond delay="7500"/>
                            </p:stCondLst>
                            <p:childTnLst>
                              <p:par>
                                <p:cTn id="73" presetID="10" presetClass="entr" presetSubtype="0" fill="hold" grpId="0"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fade">
                                      <p:cBhvr>
                                        <p:cTn id="75" dur="500"/>
                                        <p:tgtEl>
                                          <p:spTgt spid="42"/>
                                        </p:tgtEl>
                                      </p:cBhvr>
                                    </p:animEffect>
                                  </p:childTnLst>
                                </p:cTn>
                              </p:par>
                              <p:par>
                                <p:cTn id="76" presetID="10" presetClass="entr" presetSubtype="0"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childTnLst>
                                </p:cTn>
                              </p:par>
                            </p:childTnLst>
                          </p:cTn>
                        </p:par>
                        <p:par>
                          <p:cTn id="79" fill="hold">
                            <p:stCondLst>
                              <p:cond delay="8000"/>
                            </p:stCondLst>
                            <p:childTnLst>
                              <p:par>
                                <p:cTn id="80" presetID="10" presetClass="entr" presetSubtype="0"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500"/>
                                        <p:tgtEl>
                                          <p:spTgt spid="4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500"/>
                                        <p:tgtEl>
                                          <p:spTgt spid="46"/>
                                        </p:tgtEl>
                                      </p:cBhvr>
                                    </p:animEffect>
                                  </p:childTnLst>
                                </p:cTn>
                              </p:par>
                              <p:par>
                                <p:cTn id="86" presetID="10" presetClass="entr" presetSubtype="0" fill="hold" nodeType="withEffect">
                                  <p:stCondLst>
                                    <p:cond delay="0"/>
                                  </p:stCondLst>
                                  <p:childTnLst>
                                    <p:set>
                                      <p:cBhvr>
                                        <p:cTn id="87" dur="1" fill="hold">
                                          <p:stCondLst>
                                            <p:cond delay="0"/>
                                          </p:stCondLst>
                                        </p:cTn>
                                        <p:tgtEl>
                                          <p:spTgt spid="44"/>
                                        </p:tgtEl>
                                        <p:attrNameLst>
                                          <p:attrName>style.visibility</p:attrName>
                                        </p:attrNameLst>
                                      </p:cBhvr>
                                      <p:to>
                                        <p:strVal val="visible"/>
                                      </p:to>
                                    </p:set>
                                    <p:animEffect transition="in" filter="fade">
                                      <p:cBhvr>
                                        <p:cTn id="88" dur="500"/>
                                        <p:tgtEl>
                                          <p:spTgt spid="44"/>
                                        </p:tgtEl>
                                      </p:cBhvr>
                                    </p:animEffect>
                                  </p:childTnLst>
                                </p:cTn>
                              </p:par>
                            </p:childTnLst>
                          </p:cTn>
                        </p:par>
                        <p:par>
                          <p:cTn id="89" fill="hold">
                            <p:stCondLst>
                              <p:cond delay="8500"/>
                            </p:stCondLst>
                            <p:childTnLst>
                              <p:par>
                                <p:cTn id="90" presetID="10" presetClass="entr" presetSubtype="0" fill="hold" grpId="0" nodeType="after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fade">
                                      <p:cBhvr>
                                        <p:cTn id="92" dur="500"/>
                                        <p:tgtEl>
                                          <p:spTgt spid="48"/>
                                        </p:tgtEl>
                                      </p:cBhvr>
                                    </p:animEffect>
                                  </p:childTnLst>
                                </p:cTn>
                              </p:par>
                              <p:par>
                                <p:cTn id="93" presetID="1" presetClass="entr" presetSubtype="0" fill="hold" nodeType="withEffect">
                                  <p:stCondLst>
                                    <p:cond delay="0"/>
                                  </p:stCondLst>
                                  <p:childTnLst>
                                    <p:set>
                                      <p:cBhvr>
                                        <p:cTn id="94" dur="1" fill="hold">
                                          <p:stCondLst>
                                            <p:cond delay="0"/>
                                          </p:stCondLst>
                                        </p:cTn>
                                        <p:tgtEl>
                                          <p:spTgt spid="47"/>
                                        </p:tgtEl>
                                        <p:attrNameLst>
                                          <p:attrName>style.visibility</p:attrName>
                                        </p:attrNameLst>
                                      </p:cBhvr>
                                      <p:to>
                                        <p:strVal val="visible"/>
                                      </p:to>
                                    </p:set>
                                  </p:childTnLst>
                                </p:cTn>
                              </p:par>
                            </p:childTnLst>
                          </p:cTn>
                        </p:par>
                        <p:par>
                          <p:cTn id="95" fill="hold">
                            <p:stCondLst>
                              <p:cond delay="9000"/>
                            </p:stCondLst>
                            <p:childTnLst>
                              <p:par>
                                <p:cTn id="96" presetID="10" presetClass="entr" presetSubtype="0" fill="hold" grpId="0"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fade">
                                      <p:cBhvr>
                                        <p:cTn id="98" dur="500"/>
                                        <p:tgtEl>
                                          <p:spTgt spid="49"/>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fade">
                                      <p:cBhvr>
                                        <p:cTn id="101" dur="500"/>
                                        <p:tgtEl>
                                          <p:spTgt spid="50"/>
                                        </p:tgtEl>
                                      </p:cBhvr>
                                    </p:animEffect>
                                  </p:childTnLst>
                                </p:cTn>
                              </p:par>
                              <p:par>
                                <p:cTn id="102" presetID="10" presetClass="entr" presetSubtype="0" fill="hold" nodeType="withEffect">
                                  <p:stCondLst>
                                    <p:cond delay="0"/>
                                  </p:stCondLst>
                                  <p:childTnLst>
                                    <p:set>
                                      <p:cBhvr>
                                        <p:cTn id="103" dur="1" fill="hold">
                                          <p:stCondLst>
                                            <p:cond delay="0"/>
                                          </p:stCondLst>
                                        </p:cTn>
                                        <p:tgtEl>
                                          <p:spTgt spid="10"/>
                                        </p:tgtEl>
                                        <p:attrNameLst>
                                          <p:attrName>style.visibility</p:attrName>
                                        </p:attrNameLst>
                                      </p:cBhvr>
                                      <p:to>
                                        <p:strVal val="visible"/>
                                      </p:to>
                                    </p:set>
                                    <p:animEffect transition="in" filter="fade">
                                      <p:cBhvr>
                                        <p:cTn id="104" dur="500"/>
                                        <p:tgtEl>
                                          <p:spTgt spid="10"/>
                                        </p:tgtEl>
                                      </p:cBhvr>
                                    </p:animEffect>
                                  </p:childTnLst>
                                </p:cTn>
                              </p:par>
                            </p:childTnLst>
                          </p:cTn>
                        </p:par>
                        <p:par>
                          <p:cTn id="105" fill="hold">
                            <p:stCondLst>
                              <p:cond delay="9500"/>
                            </p:stCondLst>
                            <p:childTnLst>
                              <p:par>
                                <p:cTn id="106" presetID="10" presetClass="entr" presetSubtype="0"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Effect transition="in" filter="fade">
                                      <p:cBhvr>
                                        <p:cTn id="108" dur="500"/>
                                        <p:tgtEl>
                                          <p:spTgt spid="52"/>
                                        </p:tgtEl>
                                      </p:cBhvr>
                                    </p:animEffect>
                                  </p:childTnLst>
                                </p:cTn>
                              </p:par>
                              <p:par>
                                <p:cTn id="109" presetID="10" presetClass="entr" presetSubtype="0" fill="hold" nodeType="withEffect">
                                  <p:stCondLst>
                                    <p:cond delay="0"/>
                                  </p:stCondLst>
                                  <p:childTnLst>
                                    <p:set>
                                      <p:cBhvr>
                                        <p:cTn id="110" dur="1" fill="hold">
                                          <p:stCondLst>
                                            <p:cond delay="0"/>
                                          </p:stCondLst>
                                        </p:cTn>
                                        <p:tgtEl>
                                          <p:spTgt spid="51"/>
                                        </p:tgtEl>
                                        <p:attrNameLst>
                                          <p:attrName>style.visibility</p:attrName>
                                        </p:attrNameLst>
                                      </p:cBhvr>
                                      <p:to>
                                        <p:strVal val="visible"/>
                                      </p:to>
                                    </p:set>
                                    <p:animEffect transition="in" filter="fade">
                                      <p:cBhvr>
                                        <p:cTn id="111" dur="500"/>
                                        <p:tgtEl>
                                          <p:spTgt spid="51"/>
                                        </p:tgtEl>
                                      </p:cBhvr>
                                    </p:animEffect>
                                  </p:childTnLst>
                                </p:cTn>
                              </p:par>
                            </p:childTnLst>
                          </p:cTn>
                        </p:par>
                        <p:par>
                          <p:cTn id="112" fill="hold">
                            <p:stCondLst>
                              <p:cond delay="10000"/>
                            </p:stCondLst>
                            <p:childTnLst>
                              <p:par>
                                <p:cTn id="113" presetID="10" presetClass="entr" presetSubtype="0" fill="hold" grpId="0" nodeType="after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fade">
                                      <p:cBhvr>
                                        <p:cTn id="115" dur="500"/>
                                        <p:tgtEl>
                                          <p:spTgt spid="5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fade">
                                      <p:cBhvr>
                                        <p:cTn id="118" dur="500"/>
                                        <p:tgtEl>
                                          <p:spTgt spid="55"/>
                                        </p:tgtEl>
                                      </p:cBhvr>
                                    </p:animEffect>
                                  </p:childTnLst>
                                </p:cTn>
                              </p:par>
                              <p:par>
                                <p:cTn id="119" presetID="10" presetClass="entr" presetSubtype="0" fill="hold" nodeType="withEffect">
                                  <p:stCondLst>
                                    <p:cond delay="0"/>
                                  </p:stCondLst>
                                  <p:childTnLst>
                                    <p:set>
                                      <p:cBhvr>
                                        <p:cTn id="120" dur="1" fill="hold">
                                          <p:stCondLst>
                                            <p:cond delay="0"/>
                                          </p:stCondLst>
                                        </p:cTn>
                                        <p:tgtEl>
                                          <p:spTgt spid="53"/>
                                        </p:tgtEl>
                                        <p:attrNameLst>
                                          <p:attrName>style.visibility</p:attrName>
                                        </p:attrNameLst>
                                      </p:cBhvr>
                                      <p:to>
                                        <p:strVal val="visible"/>
                                      </p:to>
                                    </p:set>
                                    <p:animEffect transition="in" filter="fade">
                                      <p:cBhvr>
                                        <p:cTn id="121" dur="500"/>
                                        <p:tgtEl>
                                          <p:spTgt spid="53"/>
                                        </p:tgtEl>
                                      </p:cBhvr>
                                    </p:animEffect>
                                  </p:childTnLst>
                                </p:cTn>
                              </p:par>
                            </p:childTnLst>
                          </p:cTn>
                        </p:par>
                        <p:par>
                          <p:cTn id="122" fill="hold">
                            <p:stCondLst>
                              <p:cond delay="10500"/>
                            </p:stCondLst>
                            <p:childTnLst>
                              <p:par>
                                <p:cTn id="123" presetID="10" presetClass="entr" presetSubtype="0" fill="hold" grpId="0" nodeType="after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500"/>
                                        <p:tgtEl>
                                          <p:spTgt spid="57"/>
                                        </p:tgtEl>
                                      </p:cBhvr>
                                    </p:animEffect>
                                  </p:childTnLst>
                                </p:cTn>
                              </p:par>
                              <p:par>
                                <p:cTn id="126" presetID="1" presetClass="entr" presetSubtype="0" fill="hold" nodeType="withEffect">
                                  <p:stCondLst>
                                    <p:cond delay="0"/>
                                  </p:stCondLst>
                                  <p:childTnLst>
                                    <p:set>
                                      <p:cBhvr>
                                        <p:cTn id="127" dur="1" fill="hold">
                                          <p:stCondLst>
                                            <p:cond delay="0"/>
                                          </p:stCondLst>
                                        </p:cTn>
                                        <p:tgtEl>
                                          <p:spTgt spid="56"/>
                                        </p:tgtEl>
                                        <p:attrNameLst>
                                          <p:attrName>style.visibility</p:attrName>
                                        </p:attrNameLst>
                                      </p:cBhvr>
                                      <p:to>
                                        <p:strVal val="visible"/>
                                      </p:to>
                                    </p:set>
                                  </p:childTnLst>
                                </p:cTn>
                              </p:par>
                            </p:childTnLst>
                          </p:cTn>
                        </p:par>
                        <p:par>
                          <p:cTn id="128" fill="hold">
                            <p:stCondLst>
                              <p:cond delay="11000"/>
                            </p:stCondLst>
                            <p:childTnLst>
                              <p:par>
                                <p:cTn id="129" presetID="10" presetClass="entr" presetSubtype="0" fill="hold" grpId="0" nodeType="afterEffect">
                                  <p:stCondLst>
                                    <p:cond delay="0"/>
                                  </p:stCondLst>
                                  <p:childTnLst>
                                    <p:set>
                                      <p:cBhvr>
                                        <p:cTn id="130" dur="1" fill="hold">
                                          <p:stCondLst>
                                            <p:cond delay="0"/>
                                          </p:stCondLst>
                                        </p:cTn>
                                        <p:tgtEl>
                                          <p:spTgt spid="61"/>
                                        </p:tgtEl>
                                        <p:attrNameLst>
                                          <p:attrName>style.visibility</p:attrName>
                                        </p:attrNameLst>
                                      </p:cBhvr>
                                      <p:to>
                                        <p:strVal val="visible"/>
                                      </p:to>
                                    </p:set>
                                    <p:animEffect transition="in" filter="fade">
                                      <p:cBhvr>
                                        <p:cTn id="131" dur="500"/>
                                        <p:tgtEl>
                                          <p:spTgt spid="61"/>
                                        </p:tgtEl>
                                      </p:cBhvr>
                                    </p:animEffect>
                                  </p:childTnLst>
                                </p:cTn>
                              </p:par>
                              <p:par>
                                <p:cTn id="132" presetID="10" presetClass="entr" presetSubtype="0" fill="hold" nodeType="withEffect">
                                  <p:stCondLst>
                                    <p:cond delay="0"/>
                                  </p:stCondLst>
                                  <p:childTnLst>
                                    <p:set>
                                      <p:cBhvr>
                                        <p:cTn id="133" dur="1" fill="hold">
                                          <p:stCondLst>
                                            <p:cond delay="0"/>
                                          </p:stCondLst>
                                        </p:cTn>
                                        <p:tgtEl>
                                          <p:spTgt spid="59"/>
                                        </p:tgtEl>
                                        <p:attrNameLst>
                                          <p:attrName>style.visibility</p:attrName>
                                        </p:attrNameLst>
                                      </p:cBhvr>
                                      <p:to>
                                        <p:strVal val="visible"/>
                                      </p:to>
                                    </p:set>
                                    <p:animEffect transition="in" filter="fade">
                                      <p:cBhvr>
                                        <p:cTn id="134" dur="500"/>
                                        <p:tgtEl>
                                          <p:spTgt spid="59"/>
                                        </p:tgtEl>
                                      </p:cBhvr>
                                    </p:animEffect>
                                  </p:childTnLst>
                                </p:cTn>
                              </p:par>
                              <p:par>
                                <p:cTn id="135" presetID="10" presetClass="entr" presetSubtype="0" fill="hold" nodeType="withEffect">
                                  <p:stCondLst>
                                    <p:cond delay="0"/>
                                  </p:stCondLst>
                                  <p:childTnLst>
                                    <p:set>
                                      <p:cBhvr>
                                        <p:cTn id="136" dur="1" fill="hold">
                                          <p:stCondLst>
                                            <p:cond delay="0"/>
                                          </p:stCondLst>
                                        </p:cTn>
                                        <p:tgtEl>
                                          <p:spTgt spid="62"/>
                                        </p:tgtEl>
                                        <p:attrNameLst>
                                          <p:attrName>style.visibility</p:attrName>
                                        </p:attrNameLst>
                                      </p:cBhvr>
                                      <p:to>
                                        <p:strVal val="visible"/>
                                      </p:to>
                                    </p:set>
                                    <p:animEffect transition="in" filter="fade">
                                      <p:cBhvr>
                                        <p:cTn id="137" dur="500"/>
                                        <p:tgtEl>
                                          <p:spTgt spid="62"/>
                                        </p:tgtEl>
                                      </p:cBhvr>
                                    </p:animEffect>
                                  </p:childTnLst>
                                </p:cTn>
                              </p:par>
                            </p:childTnLst>
                          </p:cTn>
                        </p:par>
                        <p:par>
                          <p:cTn id="138" fill="hold">
                            <p:stCondLst>
                              <p:cond delay="11500"/>
                            </p:stCondLst>
                            <p:childTnLst>
                              <p:par>
                                <p:cTn id="139" presetID="10" presetClass="entr" presetSubtype="0" fill="hold" grpId="0" nodeType="afterEffect">
                                  <p:stCondLst>
                                    <p:cond delay="0"/>
                                  </p:stCondLst>
                                  <p:childTnLst>
                                    <p:set>
                                      <p:cBhvr>
                                        <p:cTn id="140" dur="1" fill="hold">
                                          <p:stCondLst>
                                            <p:cond delay="0"/>
                                          </p:stCondLst>
                                        </p:cTn>
                                        <p:tgtEl>
                                          <p:spTgt spid="66"/>
                                        </p:tgtEl>
                                        <p:attrNameLst>
                                          <p:attrName>style.visibility</p:attrName>
                                        </p:attrNameLst>
                                      </p:cBhvr>
                                      <p:to>
                                        <p:strVal val="visible"/>
                                      </p:to>
                                    </p:set>
                                    <p:animEffect transition="in" filter="fade">
                                      <p:cBhvr>
                                        <p:cTn id="141" dur="500"/>
                                        <p:tgtEl>
                                          <p:spTgt spid="66"/>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500"/>
                                        <p:tgtEl>
                                          <p:spTgt spid="67"/>
                                        </p:tgtEl>
                                      </p:cBhvr>
                                    </p:animEffect>
                                  </p:childTnLst>
                                </p:cTn>
                              </p:par>
                              <p:par>
                                <p:cTn id="145" presetID="10" presetClass="entr" presetSubtype="0" fill="hold" nodeType="withEffect">
                                  <p:stCondLst>
                                    <p:cond delay="0"/>
                                  </p:stCondLst>
                                  <p:childTnLst>
                                    <p:set>
                                      <p:cBhvr>
                                        <p:cTn id="146" dur="1" fill="hold">
                                          <p:stCondLst>
                                            <p:cond delay="0"/>
                                          </p:stCondLst>
                                        </p:cTn>
                                        <p:tgtEl>
                                          <p:spTgt spid="63"/>
                                        </p:tgtEl>
                                        <p:attrNameLst>
                                          <p:attrName>style.visibility</p:attrName>
                                        </p:attrNameLst>
                                      </p:cBhvr>
                                      <p:to>
                                        <p:strVal val="visible"/>
                                      </p:to>
                                    </p:set>
                                    <p:animEffect transition="in" filter="fade">
                                      <p:cBhvr>
                                        <p:cTn id="147" dur="500"/>
                                        <p:tgtEl>
                                          <p:spTgt spid="63"/>
                                        </p:tgtEl>
                                      </p:cBhvr>
                                    </p:animEffect>
                                  </p:childTnLst>
                                </p:cTn>
                              </p:par>
                            </p:childTnLst>
                          </p:cTn>
                        </p:par>
                        <p:par>
                          <p:cTn id="148" fill="hold">
                            <p:stCondLst>
                              <p:cond delay="12000"/>
                            </p:stCondLst>
                            <p:childTnLst>
                              <p:par>
                                <p:cTn id="149" presetID="10" presetClass="entr" presetSubtype="0"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Effect transition="in" filter="fade">
                                      <p:cBhvr>
                                        <p:cTn id="151" dur="500"/>
                                        <p:tgtEl>
                                          <p:spTgt spid="69"/>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70"/>
                                        </p:tgtEl>
                                        <p:attrNameLst>
                                          <p:attrName>style.visibility</p:attrName>
                                        </p:attrNameLst>
                                      </p:cBhvr>
                                      <p:to>
                                        <p:strVal val="visible"/>
                                      </p:to>
                                    </p:set>
                                    <p:animEffect transition="in" filter="fade">
                                      <p:cBhvr>
                                        <p:cTn id="154" dur="500"/>
                                        <p:tgtEl>
                                          <p:spTgt spid="70"/>
                                        </p:tgtEl>
                                      </p:cBhvr>
                                    </p:animEffect>
                                  </p:childTnLst>
                                </p:cTn>
                              </p:par>
                              <p:par>
                                <p:cTn id="155" presetID="10" presetClass="entr" presetSubtype="0" fill="hold" nodeType="withEffect">
                                  <p:stCondLst>
                                    <p:cond delay="0"/>
                                  </p:stCondLst>
                                  <p:childTnLst>
                                    <p:set>
                                      <p:cBhvr>
                                        <p:cTn id="156" dur="1" fill="hold">
                                          <p:stCondLst>
                                            <p:cond delay="0"/>
                                          </p:stCondLst>
                                        </p:cTn>
                                        <p:tgtEl>
                                          <p:spTgt spid="68"/>
                                        </p:tgtEl>
                                        <p:attrNameLst>
                                          <p:attrName>style.visibility</p:attrName>
                                        </p:attrNameLst>
                                      </p:cBhvr>
                                      <p:to>
                                        <p:strVal val="visible"/>
                                      </p:to>
                                    </p:set>
                                    <p:animEffect transition="in" filter="fade">
                                      <p:cBhvr>
                                        <p:cTn id="157" dur="500"/>
                                        <p:tgtEl>
                                          <p:spTgt spid="68"/>
                                        </p:tgtEl>
                                      </p:cBhvr>
                                    </p:animEffect>
                                  </p:childTnLst>
                                </p:cTn>
                              </p:par>
                            </p:childTnLst>
                          </p:cTn>
                        </p:par>
                        <p:par>
                          <p:cTn id="158" fill="hold">
                            <p:stCondLst>
                              <p:cond delay="12500"/>
                            </p:stCondLst>
                            <p:childTnLst>
                              <p:par>
                                <p:cTn id="159" presetID="10" presetClass="entr" presetSubtype="0" fill="hold" grpId="0" nodeType="afterEffect">
                                  <p:stCondLst>
                                    <p:cond delay="0"/>
                                  </p:stCondLst>
                                  <p:childTnLst>
                                    <p:set>
                                      <p:cBhvr>
                                        <p:cTn id="160" dur="1" fill="hold">
                                          <p:stCondLst>
                                            <p:cond delay="0"/>
                                          </p:stCondLst>
                                        </p:cTn>
                                        <p:tgtEl>
                                          <p:spTgt spid="73"/>
                                        </p:tgtEl>
                                        <p:attrNameLst>
                                          <p:attrName>style.visibility</p:attrName>
                                        </p:attrNameLst>
                                      </p:cBhvr>
                                      <p:to>
                                        <p:strVal val="visible"/>
                                      </p:to>
                                    </p:set>
                                    <p:animEffect transition="in" filter="fade">
                                      <p:cBhvr>
                                        <p:cTn id="161" dur="500"/>
                                        <p:tgtEl>
                                          <p:spTgt spid="73"/>
                                        </p:tgtEl>
                                      </p:cBhvr>
                                    </p:animEffect>
                                  </p:childTnLst>
                                </p:cTn>
                              </p:par>
                              <p:par>
                                <p:cTn id="162" presetID="10" presetClass="entr" presetSubtype="0" fill="hold" nodeType="withEffect">
                                  <p:stCondLst>
                                    <p:cond delay="0"/>
                                  </p:stCondLst>
                                  <p:childTnLst>
                                    <p:set>
                                      <p:cBhvr>
                                        <p:cTn id="163" dur="1" fill="hold">
                                          <p:stCondLst>
                                            <p:cond delay="0"/>
                                          </p:stCondLst>
                                        </p:cTn>
                                        <p:tgtEl>
                                          <p:spTgt spid="71"/>
                                        </p:tgtEl>
                                        <p:attrNameLst>
                                          <p:attrName>style.visibility</p:attrName>
                                        </p:attrNameLst>
                                      </p:cBhvr>
                                      <p:to>
                                        <p:strVal val="visible"/>
                                      </p:to>
                                    </p:set>
                                    <p:animEffect transition="in" filter="fade">
                                      <p:cBhvr>
                                        <p:cTn id="164" dur="500"/>
                                        <p:tgtEl>
                                          <p:spTgt spid="71"/>
                                        </p:tgtEl>
                                      </p:cBhvr>
                                    </p:animEffect>
                                  </p:childTnLst>
                                </p:cTn>
                              </p:par>
                            </p:childTnLst>
                          </p:cTn>
                        </p:par>
                        <p:par>
                          <p:cTn id="165" fill="hold">
                            <p:stCondLst>
                              <p:cond delay="13000"/>
                            </p:stCondLst>
                            <p:childTnLst>
                              <p:par>
                                <p:cTn id="166" presetID="10" presetClass="entr" presetSubtype="0" fill="hold" grpId="0" nodeType="afterEffect">
                                  <p:stCondLst>
                                    <p:cond delay="0"/>
                                  </p:stCondLst>
                                  <p:childTnLst>
                                    <p:set>
                                      <p:cBhvr>
                                        <p:cTn id="167" dur="1" fill="hold">
                                          <p:stCondLst>
                                            <p:cond delay="0"/>
                                          </p:stCondLst>
                                        </p:cTn>
                                        <p:tgtEl>
                                          <p:spTgt spid="75"/>
                                        </p:tgtEl>
                                        <p:attrNameLst>
                                          <p:attrName>style.visibility</p:attrName>
                                        </p:attrNameLst>
                                      </p:cBhvr>
                                      <p:to>
                                        <p:strVal val="visible"/>
                                      </p:to>
                                    </p:set>
                                    <p:animEffect transition="in" filter="fade">
                                      <p:cBhvr>
                                        <p:cTn id="168" dur="500"/>
                                        <p:tgtEl>
                                          <p:spTgt spid="75"/>
                                        </p:tgtEl>
                                      </p:cBhvr>
                                    </p:animEffect>
                                  </p:childTnLst>
                                </p:cTn>
                              </p:par>
                              <p:par>
                                <p:cTn id="169" presetID="10" presetClass="entr" presetSubtype="0" fill="hold" nodeType="withEffect">
                                  <p:stCondLst>
                                    <p:cond delay="0"/>
                                  </p:stCondLst>
                                  <p:childTnLst>
                                    <p:set>
                                      <p:cBhvr>
                                        <p:cTn id="170" dur="1" fill="hold">
                                          <p:stCondLst>
                                            <p:cond delay="0"/>
                                          </p:stCondLst>
                                        </p:cTn>
                                        <p:tgtEl>
                                          <p:spTgt spid="74"/>
                                        </p:tgtEl>
                                        <p:attrNameLst>
                                          <p:attrName>style.visibility</p:attrName>
                                        </p:attrNameLst>
                                      </p:cBhvr>
                                      <p:to>
                                        <p:strVal val="visible"/>
                                      </p:to>
                                    </p:set>
                                    <p:animEffect transition="in" filter="fade">
                                      <p:cBhvr>
                                        <p:cTn id="171" dur="500"/>
                                        <p:tgtEl>
                                          <p:spTgt spid="74"/>
                                        </p:tgtEl>
                                      </p:cBhvr>
                                    </p:animEffect>
                                  </p:childTnLst>
                                </p:cTn>
                              </p:par>
                            </p:childTnLst>
                          </p:cTn>
                        </p:par>
                        <p:par>
                          <p:cTn id="172" fill="hold">
                            <p:stCondLst>
                              <p:cond delay="13500"/>
                            </p:stCondLst>
                            <p:childTnLst>
                              <p:par>
                                <p:cTn id="173" presetID="10" presetClass="entr" presetSubtype="0" fill="hold" grpId="0" nodeType="afterEffect">
                                  <p:stCondLst>
                                    <p:cond delay="0"/>
                                  </p:stCondLst>
                                  <p:childTnLst>
                                    <p:set>
                                      <p:cBhvr>
                                        <p:cTn id="174" dur="1" fill="hold">
                                          <p:stCondLst>
                                            <p:cond delay="0"/>
                                          </p:stCondLst>
                                        </p:cTn>
                                        <p:tgtEl>
                                          <p:spTgt spid="77"/>
                                        </p:tgtEl>
                                        <p:attrNameLst>
                                          <p:attrName>style.visibility</p:attrName>
                                        </p:attrNameLst>
                                      </p:cBhvr>
                                      <p:to>
                                        <p:strVal val="visible"/>
                                      </p:to>
                                    </p:set>
                                    <p:animEffect transition="in" filter="fade">
                                      <p:cBhvr>
                                        <p:cTn id="175" dur="500"/>
                                        <p:tgtEl>
                                          <p:spTgt spid="77"/>
                                        </p:tgtEl>
                                      </p:cBhvr>
                                    </p:animEffect>
                                  </p:childTnLst>
                                </p:cTn>
                              </p:par>
                              <p:par>
                                <p:cTn id="176" presetID="10" presetClass="entr" presetSubtype="0" fill="hold" nodeType="withEffect">
                                  <p:stCondLst>
                                    <p:cond delay="0"/>
                                  </p:stCondLst>
                                  <p:childTnLst>
                                    <p:set>
                                      <p:cBhvr>
                                        <p:cTn id="177" dur="1" fill="hold">
                                          <p:stCondLst>
                                            <p:cond delay="0"/>
                                          </p:stCondLst>
                                        </p:cTn>
                                        <p:tgtEl>
                                          <p:spTgt spid="76"/>
                                        </p:tgtEl>
                                        <p:attrNameLst>
                                          <p:attrName>style.visibility</p:attrName>
                                        </p:attrNameLst>
                                      </p:cBhvr>
                                      <p:to>
                                        <p:strVal val="visible"/>
                                      </p:to>
                                    </p:set>
                                    <p:animEffect transition="in" filter="fade">
                                      <p:cBhvr>
                                        <p:cTn id="178" dur="500"/>
                                        <p:tgtEl>
                                          <p:spTgt spid="76"/>
                                        </p:tgtEl>
                                      </p:cBhvr>
                                    </p:animEffect>
                                  </p:childTnLst>
                                </p:cTn>
                              </p:par>
                            </p:childTnLst>
                          </p:cTn>
                        </p:par>
                        <p:par>
                          <p:cTn id="179" fill="hold">
                            <p:stCondLst>
                              <p:cond delay="14000"/>
                            </p:stCondLst>
                            <p:childTnLst>
                              <p:par>
                                <p:cTn id="180" presetID="10" presetClass="entr" presetSubtype="0" fill="hold" grpId="0" nodeType="afterEffect">
                                  <p:stCondLst>
                                    <p:cond delay="0"/>
                                  </p:stCondLst>
                                  <p:childTnLst>
                                    <p:set>
                                      <p:cBhvr>
                                        <p:cTn id="181" dur="1" fill="hold">
                                          <p:stCondLst>
                                            <p:cond delay="0"/>
                                          </p:stCondLst>
                                        </p:cTn>
                                        <p:tgtEl>
                                          <p:spTgt spid="79"/>
                                        </p:tgtEl>
                                        <p:attrNameLst>
                                          <p:attrName>style.visibility</p:attrName>
                                        </p:attrNameLst>
                                      </p:cBhvr>
                                      <p:to>
                                        <p:strVal val="visible"/>
                                      </p:to>
                                    </p:set>
                                    <p:animEffect transition="in" filter="fade">
                                      <p:cBhvr>
                                        <p:cTn id="182" dur="500"/>
                                        <p:tgtEl>
                                          <p:spTgt spid="79"/>
                                        </p:tgtEl>
                                      </p:cBhvr>
                                    </p:animEffect>
                                  </p:childTnLst>
                                </p:cTn>
                              </p:par>
                              <p:par>
                                <p:cTn id="183" presetID="10" presetClass="entr" presetSubtype="0" fill="hold" nodeType="withEffect">
                                  <p:stCondLst>
                                    <p:cond delay="0"/>
                                  </p:stCondLst>
                                  <p:childTnLst>
                                    <p:set>
                                      <p:cBhvr>
                                        <p:cTn id="184" dur="1" fill="hold">
                                          <p:stCondLst>
                                            <p:cond delay="0"/>
                                          </p:stCondLst>
                                        </p:cTn>
                                        <p:tgtEl>
                                          <p:spTgt spid="78"/>
                                        </p:tgtEl>
                                        <p:attrNameLst>
                                          <p:attrName>style.visibility</p:attrName>
                                        </p:attrNameLst>
                                      </p:cBhvr>
                                      <p:to>
                                        <p:strVal val="visible"/>
                                      </p:to>
                                    </p:set>
                                    <p:animEffect transition="in" filter="fade">
                                      <p:cBhvr>
                                        <p:cTn id="185" dur="500"/>
                                        <p:tgtEl>
                                          <p:spTgt spid="78"/>
                                        </p:tgtEl>
                                      </p:cBhvr>
                                    </p:animEffect>
                                  </p:childTnLst>
                                </p:cTn>
                              </p:par>
                            </p:childTnLst>
                          </p:cTn>
                        </p:par>
                        <p:par>
                          <p:cTn id="186" fill="hold">
                            <p:stCondLst>
                              <p:cond delay="14500"/>
                            </p:stCondLst>
                            <p:childTnLst>
                              <p:par>
                                <p:cTn id="187" presetID="10" presetClass="entr" presetSubtype="0" fill="hold" grpId="0" nodeType="afterEffect">
                                  <p:stCondLst>
                                    <p:cond delay="0"/>
                                  </p:stCondLst>
                                  <p:childTnLst>
                                    <p:set>
                                      <p:cBhvr>
                                        <p:cTn id="188" dur="1" fill="hold">
                                          <p:stCondLst>
                                            <p:cond delay="0"/>
                                          </p:stCondLst>
                                        </p:cTn>
                                        <p:tgtEl>
                                          <p:spTgt spid="80"/>
                                        </p:tgtEl>
                                        <p:attrNameLst>
                                          <p:attrName>style.visibility</p:attrName>
                                        </p:attrNameLst>
                                      </p:cBhvr>
                                      <p:to>
                                        <p:strVal val="visible"/>
                                      </p:to>
                                    </p:set>
                                    <p:animEffect transition="in" filter="fade">
                                      <p:cBhvr>
                                        <p:cTn id="189" dur="500"/>
                                        <p:tgtEl>
                                          <p:spTgt spid="80"/>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82"/>
                                        </p:tgtEl>
                                        <p:attrNameLst>
                                          <p:attrName>style.visibility</p:attrName>
                                        </p:attrNameLst>
                                      </p:cBhvr>
                                      <p:to>
                                        <p:strVal val="visible"/>
                                      </p:to>
                                    </p:set>
                                    <p:animEffect transition="in" filter="fade">
                                      <p:cBhvr>
                                        <p:cTn id="192" dur="500"/>
                                        <p:tgtEl>
                                          <p:spTgt spid="82"/>
                                        </p:tgtEl>
                                      </p:cBhvr>
                                    </p:animEffect>
                                  </p:childTnLst>
                                </p:cTn>
                              </p:par>
                              <p:par>
                                <p:cTn id="193" presetID="10" presetClass="entr" presetSubtype="0" fill="hold" nodeType="withEffect">
                                  <p:stCondLst>
                                    <p:cond delay="0"/>
                                  </p:stCondLst>
                                  <p:childTnLst>
                                    <p:set>
                                      <p:cBhvr>
                                        <p:cTn id="194" dur="1" fill="hold">
                                          <p:stCondLst>
                                            <p:cond delay="0"/>
                                          </p:stCondLst>
                                        </p:cTn>
                                        <p:tgtEl>
                                          <p:spTgt spid="81"/>
                                        </p:tgtEl>
                                        <p:attrNameLst>
                                          <p:attrName>style.visibility</p:attrName>
                                        </p:attrNameLst>
                                      </p:cBhvr>
                                      <p:to>
                                        <p:strVal val="visible"/>
                                      </p:to>
                                    </p:set>
                                    <p:animEffect transition="in" filter="fade">
                                      <p:cBhvr>
                                        <p:cTn id="195" dur="500"/>
                                        <p:tgtEl>
                                          <p:spTgt spid="81"/>
                                        </p:tgtEl>
                                      </p:cBhvr>
                                    </p:animEffect>
                                  </p:childTnLst>
                                </p:cTn>
                              </p:par>
                            </p:childTnLst>
                          </p:cTn>
                        </p:par>
                        <p:par>
                          <p:cTn id="196" fill="hold">
                            <p:stCondLst>
                              <p:cond delay="15000"/>
                            </p:stCondLst>
                            <p:childTnLst>
                              <p:par>
                                <p:cTn id="197" presetID="10" presetClass="entr" presetSubtype="0" fill="hold" grpId="0" nodeType="afterEffect">
                                  <p:stCondLst>
                                    <p:cond delay="0"/>
                                  </p:stCondLst>
                                  <p:childTnLst>
                                    <p:set>
                                      <p:cBhvr>
                                        <p:cTn id="198" dur="1" fill="hold">
                                          <p:stCondLst>
                                            <p:cond delay="0"/>
                                          </p:stCondLst>
                                        </p:cTn>
                                        <p:tgtEl>
                                          <p:spTgt spid="83"/>
                                        </p:tgtEl>
                                        <p:attrNameLst>
                                          <p:attrName>style.visibility</p:attrName>
                                        </p:attrNameLst>
                                      </p:cBhvr>
                                      <p:to>
                                        <p:strVal val="visible"/>
                                      </p:to>
                                    </p:set>
                                    <p:animEffect transition="in" filter="fade">
                                      <p:cBhvr>
                                        <p:cTn id="199" dur="500"/>
                                        <p:tgtEl>
                                          <p:spTgt spid="83"/>
                                        </p:tgtEl>
                                      </p:cBhvr>
                                    </p:animEffect>
                                  </p:childTnLst>
                                </p:cTn>
                              </p:par>
                              <p:par>
                                <p:cTn id="200" presetID="10" presetClass="entr" presetSubtype="0" fill="hold" nodeType="withEffect">
                                  <p:stCondLst>
                                    <p:cond delay="0"/>
                                  </p:stCondLst>
                                  <p:childTnLst>
                                    <p:set>
                                      <p:cBhvr>
                                        <p:cTn id="201" dur="1" fill="hold">
                                          <p:stCondLst>
                                            <p:cond delay="0"/>
                                          </p:stCondLst>
                                        </p:cTn>
                                        <p:tgtEl>
                                          <p:spTgt spid="84"/>
                                        </p:tgtEl>
                                        <p:attrNameLst>
                                          <p:attrName>style.visibility</p:attrName>
                                        </p:attrNameLst>
                                      </p:cBhvr>
                                      <p:to>
                                        <p:strVal val="visible"/>
                                      </p:to>
                                    </p:set>
                                    <p:animEffect transition="in" filter="fade">
                                      <p:cBhvr>
                                        <p:cTn id="202" dur="500"/>
                                        <p:tgtEl>
                                          <p:spTgt spid="84"/>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85"/>
                                        </p:tgtEl>
                                        <p:attrNameLst>
                                          <p:attrName>style.visibility</p:attrName>
                                        </p:attrNameLst>
                                      </p:cBhvr>
                                      <p:to>
                                        <p:strVal val="visible"/>
                                      </p:to>
                                    </p:set>
                                    <p:animEffect transition="in" filter="fade">
                                      <p:cBhvr>
                                        <p:cTn id="20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6" grpId="0" animBg="1"/>
      <p:bldP spid="28" grpId="0" animBg="1"/>
      <p:bldP spid="29" grpId="0" animBg="1"/>
      <p:bldP spid="31" grpId="0" animBg="1"/>
      <p:bldP spid="33" grpId="0" animBg="1"/>
      <p:bldP spid="35" grpId="0" animBg="1"/>
      <p:bldP spid="37" grpId="0" animBg="1"/>
      <p:bldP spid="40" grpId="0" animBg="1"/>
      <p:bldP spid="42" grpId="0" animBg="1"/>
      <p:bldP spid="43" grpId="0" animBg="1"/>
      <p:bldP spid="45" grpId="0" animBg="1"/>
      <p:bldP spid="46" grpId="0" animBg="1"/>
      <p:bldP spid="48" grpId="0" animBg="1"/>
      <p:bldP spid="49" grpId="0" animBg="1"/>
      <p:bldP spid="50" grpId="0" animBg="1"/>
      <p:bldP spid="52" grpId="0" animBg="1"/>
      <p:bldP spid="54" grpId="0" animBg="1"/>
      <p:bldP spid="55" grpId="0" animBg="1"/>
      <p:bldP spid="57" grpId="0" animBg="1"/>
      <p:bldP spid="61" grpId="0" animBg="1"/>
      <p:bldP spid="66" grpId="0" animBg="1"/>
      <p:bldP spid="67" grpId="0" animBg="1"/>
      <p:bldP spid="69" grpId="0" animBg="1"/>
      <p:bldP spid="70" grpId="0" animBg="1"/>
      <p:bldP spid="73" grpId="0" animBg="1"/>
      <p:bldP spid="75" grpId="0" animBg="1"/>
      <p:bldP spid="77" grpId="0" animBg="1"/>
      <p:bldP spid="79" grpId="0" animBg="1"/>
      <p:bldP spid="80" grpId="0" animBg="1"/>
      <p:bldP spid="82" grpId="0" animBg="1"/>
      <p:bldP spid="83" grpId="0" animBg="1"/>
      <p:bldP spid="8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5828"/>
            <a:ext cx="6584669" cy="1143000"/>
          </a:xfrm>
          <a:noFill/>
          <a:ln w="76200">
            <a:noFill/>
          </a:ln>
        </p:spPr>
        <p:txBody>
          <a:bodyPr>
            <a:normAutofit/>
          </a:bodyPr>
          <a:lstStyle/>
          <a:p>
            <a:r>
              <a:rPr lang="en-US" dirty="0">
                <a:solidFill>
                  <a:sysClr val="windowText" lastClr="000000"/>
                </a:solidFill>
              </a:rPr>
              <a:t>Being a Chess-Type Leader</a:t>
            </a:r>
          </a:p>
        </p:txBody>
      </p:sp>
      <p:sp>
        <p:nvSpPr>
          <p:cNvPr id="3" name="Content Placeholder 2"/>
          <p:cNvSpPr>
            <a:spLocks noGrp="1"/>
          </p:cNvSpPr>
          <p:nvPr>
            <p:ph idx="1"/>
          </p:nvPr>
        </p:nvSpPr>
        <p:spPr>
          <a:xfrm>
            <a:off x="457200" y="1646237"/>
            <a:ext cx="8229600" cy="4525963"/>
          </a:xfrm>
        </p:spPr>
        <p:txBody>
          <a:bodyPr>
            <a:noAutofit/>
          </a:bodyPr>
          <a:lstStyle/>
          <a:p>
            <a:r>
              <a:rPr lang="en-US" sz="2600" dirty="0"/>
              <a:t>Taking the time to understand your staff can help you position them in roles where they can thrive. The key areas below will guide you in understanding each member of your staff beyond the surface.</a:t>
            </a:r>
          </a:p>
        </p:txBody>
      </p:sp>
      <p:pic>
        <p:nvPicPr>
          <p:cNvPr id="57" name="Picture 56"/>
          <p:cNvPicPr>
            <a:picLocks noChangeAspect="1"/>
          </p:cNvPicPr>
          <p:nvPr/>
        </p:nvPicPr>
        <p:blipFill>
          <a:blip r:embed="rId3"/>
          <a:stretch>
            <a:fillRect/>
          </a:stretch>
        </p:blipFill>
        <p:spPr>
          <a:xfrm flipH="1">
            <a:off x="1180633" y="3931331"/>
            <a:ext cx="2316681" cy="481626"/>
          </a:xfrm>
          <a:prstGeom prst="rect">
            <a:avLst/>
          </a:prstGeom>
        </p:spPr>
      </p:pic>
      <p:pic>
        <p:nvPicPr>
          <p:cNvPr id="58" name="Picture 57"/>
          <p:cNvPicPr>
            <a:picLocks noChangeAspect="1"/>
          </p:cNvPicPr>
          <p:nvPr/>
        </p:nvPicPr>
        <p:blipFill>
          <a:blip r:embed="rId3"/>
          <a:stretch>
            <a:fillRect/>
          </a:stretch>
        </p:blipFill>
        <p:spPr>
          <a:xfrm flipH="1" flipV="1">
            <a:off x="1104433" y="5039723"/>
            <a:ext cx="2316681" cy="481626"/>
          </a:xfrm>
          <a:prstGeom prst="rect">
            <a:avLst/>
          </a:prstGeom>
        </p:spPr>
      </p:pic>
      <p:pic>
        <p:nvPicPr>
          <p:cNvPr id="59" name="Picture 58"/>
          <p:cNvPicPr>
            <a:picLocks noChangeAspect="1"/>
          </p:cNvPicPr>
          <p:nvPr/>
        </p:nvPicPr>
        <p:blipFill>
          <a:blip r:embed="rId3"/>
          <a:stretch>
            <a:fillRect/>
          </a:stretch>
        </p:blipFill>
        <p:spPr>
          <a:xfrm flipV="1">
            <a:off x="5326114" y="5025405"/>
            <a:ext cx="2844800" cy="531257"/>
          </a:xfrm>
          <a:prstGeom prst="rect">
            <a:avLst/>
          </a:prstGeom>
        </p:spPr>
      </p:pic>
      <p:sp>
        <p:nvSpPr>
          <p:cNvPr id="60" name="TextBox 59"/>
          <p:cNvSpPr txBox="1"/>
          <p:nvPr/>
        </p:nvSpPr>
        <p:spPr>
          <a:xfrm>
            <a:off x="762000" y="3535776"/>
            <a:ext cx="2438400" cy="430887"/>
          </a:xfrm>
          <a:prstGeom prst="rect">
            <a:avLst/>
          </a:prstGeom>
          <a:noFill/>
        </p:spPr>
        <p:txBody>
          <a:bodyPr wrap="square" rtlCol="0">
            <a:spAutoFit/>
          </a:bodyPr>
          <a:lstStyle/>
          <a:p>
            <a:pPr algn="ctr"/>
            <a:r>
              <a:rPr lang="en-US" sz="2200" dirty="0">
                <a:solidFill>
                  <a:srgbClr val="000000"/>
                </a:solidFill>
              </a:rPr>
              <a:t>Personality</a:t>
            </a:r>
          </a:p>
        </p:txBody>
      </p:sp>
      <p:sp>
        <p:nvSpPr>
          <p:cNvPr id="61" name="TextBox 60"/>
          <p:cNvSpPr txBox="1"/>
          <p:nvPr/>
        </p:nvSpPr>
        <p:spPr>
          <a:xfrm>
            <a:off x="5529314" y="3200400"/>
            <a:ext cx="2438400" cy="769441"/>
          </a:xfrm>
          <a:prstGeom prst="rect">
            <a:avLst/>
          </a:prstGeom>
          <a:noFill/>
        </p:spPr>
        <p:txBody>
          <a:bodyPr wrap="square" rtlCol="0">
            <a:spAutoFit/>
          </a:bodyPr>
          <a:lstStyle/>
          <a:p>
            <a:pPr algn="ctr"/>
            <a:r>
              <a:rPr lang="en-US" sz="2200" dirty="0">
                <a:solidFill>
                  <a:srgbClr val="000000"/>
                </a:solidFill>
              </a:rPr>
              <a:t>Strengths &amp; Weaknesses</a:t>
            </a:r>
          </a:p>
        </p:txBody>
      </p:sp>
      <p:sp>
        <p:nvSpPr>
          <p:cNvPr id="62" name="TextBox 61"/>
          <p:cNvSpPr txBox="1"/>
          <p:nvPr/>
        </p:nvSpPr>
        <p:spPr>
          <a:xfrm>
            <a:off x="762000" y="4751908"/>
            <a:ext cx="2438400" cy="769441"/>
          </a:xfrm>
          <a:prstGeom prst="rect">
            <a:avLst/>
          </a:prstGeom>
          <a:noFill/>
        </p:spPr>
        <p:txBody>
          <a:bodyPr wrap="square" rtlCol="0">
            <a:spAutoFit/>
          </a:bodyPr>
          <a:lstStyle/>
          <a:p>
            <a:pPr algn="ctr"/>
            <a:r>
              <a:rPr lang="en-US" sz="2200" dirty="0">
                <a:solidFill>
                  <a:srgbClr val="000000"/>
                </a:solidFill>
              </a:rPr>
              <a:t>Motivational Triggers</a:t>
            </a:r>
          </a:p>
        </p:txBody>
      </p:sp>
      <p:sp>
        <p:nvSpPr>
          <p:cNvPr id="63" name="TextBox 62"/>
          <p:cNvSpPr txBox="1"/>
          <p:nvPr/>
        </p:nvSpPr>
        <p:spPr>
          <a:xfrm>
            <a:off x="5877495" y="5071079"/>
            <a:ext cx="2438400" cy="430887"/>
          </a:xfrm>
          <a:prstGeom prst="rect">
            <a:avLst/>
          </a:prstGeom>
          <a:noFill/>
        </p:spPr>
        <p:txBody>
          <a:bodyPr wrap="square" rtlCol="0">
            <a:spAutoFit/>
          </a:bodyPr>
          <a:lstStyle/>
          <a:p>
            <a:pPr algn="ctr"/>
            <a:r>
              <a:rPr lang="en-US" sz="2200" dirty="0">
                <a:solidFill>
                  <a:srgbClr val="000000"/>
                </a:solidFill>
              </a:rPr>
              <a:t>Learning Styles</a:t>
            </a:r>
          </a:p>
        </p:txBody>
      </p:sp>
      <p:pic>
        <p:nvPicPr>
          <p:cNvPr id="6" name="Picture 5"/>
          <p:cNvPicPr>
            <a:picLocks noChangeAspect="1"/>
          </p:cNvPicPr>
          <p:nvPr/>
        </p:nvPicPr>
        <p:blipFill>
          <a:blip r:embed="rId4"/>
          <a:stretch>
            <a:fillRect/>
          </a:stretch>
        </p:blipFill>
        <p:spPr>
          <a:xfrm>
            <a:off x="3277068" y="3826102"/>
            <a:ext cx="2455446" cy="2134192"/>
          </a:xfrm>
          <a:prstGeom prst="rect">
            <a:avLst/>
          </a:prstGeom>
        </p:spPr>
      </p:pic>
      <p:pic>
        <p:nvPicPr>
          <p:cNvPr id="10" name="Picture 9"/>
          <p:cNvPicPr>
            <a:picLocks noChangeAspect="1"/>
          </p:cNvPicPr>
          <p:nvPr/>
        </p:nvPicPr>
        <p:blipFill>
          <a:blip r:embed="rId5"/>
          <a:stretch>
            <a:fillRect/>
          </a:stretch>
        </p:blipFill>
        <p:spPr>
          <a:xfrm>
            <a:off x="5334468" y="3900323"/>
            <a:ext cx="2310584" cy="481626"/>
          </a:xfrm>
          <a:prstGeom prst="rect">
            <a:avLst/>
          </a:prstGeom>
        </p:spPr>
      </p:pic>
    </p:spTree>
    <p:extLst>
      <p:ext uri="{BB962C8B-B14F-4D97-AF65-F5344CB8AC3E}">
        <p14:creationId xmlns:p14="http://schemas.microsoft.com/office/powerpoint/2010/main" val="672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right)">
                                      <p:cBhvr>
                                        <p:cTn id="7" dur="5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right)">
                                      <p:cBhvr>
                                        <p:cTn id="23" dur="500"/>
                                        <p:tgtEl>
                                          <p:spTgt spid="5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fade">
                                      <p:cBhvr>
                                        <p:cTn id="26" dur="500"/>
                                        <p:tgtEl>
                                          <p:spTgt spid="6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wipe(left)">
                                      <p:cBhvr>
                                        <p:cTn id="31" dur="500"/>
                                        <p:tgtEl>
                                          <p:spTgt spid="5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Personality</a:t>
            </a:r>
          </a:p>
        </p:txBody>
      </p:sp>
      <p:sp>
        <p:nvSpPr>
          <p:cNvPr id="9" name="Rectangle 8"/>
          <p:cNvSpPr/>
          <p:nvPr/>
        </p:nvSpPr>
        <p:spPr>
          <a:xfrm>
            <a:off x="2266227" y="4448397"/>
            <a:ext cx="3733800" cy="4873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4795" y="1676400"/>
            <a:ext cx="8168205" cy="4572000"/>
          </a:xfrm>
        </p:spPr>
        <p:txBody>
          <a:bodyPr>
            <a:normAutofit/>
          </a:bodyPr>
          <a:lstStyle/>
          <a:p>
            <a:r>
              <a:rPr lang="en-US" dirty="0"/>
              <a:t>Personality is a set of characteristics that distinguishes a person from others. It’s what makes you, YOU! </a:t>
            </a:r>
          </a:p>
          <a:p>
            <a:r>
              <a:rPr lang="en-US" dirty="0"/>
              <a:t>Your staff consists of different personality types. Understanding your staff’s diverse personalities will help you manage them better.</a:t>
            </a:r>
          </a:p>
        </p:txBody>
      </p:sp>
      <p:sp>
        <p:nvSpPr>
          <p:cNvPr id="4" name="Slide Number Placeholder 3"/>
          <p:cNvSpPr>
            <a:spLocks noGrp="1"/>
          </p:cNvSpPr>
          <p:nvPr>
            <p:ph type="sldNum" sz="quarter" idx="12"/>
          </p:nvPr>
        </p:nvSpPr>
        <p:spPr/>
        <p:txBody>
          <a:bodyPr/>
          <a:lstStyle/>
          <a:p>
            <a:pPr>
              <a:defRPr/>
            </a:pPr>
            <a:fld id="{EE9C2CDE-449F-4D27-A0C1-7445CF681E3A}" type="slidenum">
              <a:rPr lang="en-US" smtClean="0"/>
              <a:pPr>
                <a:defRPr/>
              </a:pPr>
              <a:t>14</a:t>
            </a:fld>
            <a:endParaRPr lang="en-US" dirty="0"/>
          </a:p>
        </p:txBody>
      </p:sp>
      <p:sp>
        <p:nvSpPr>
          <p:cNvPr id="10" name="Rectangle 9"/>
          <p:cNvSpPr/>
          <p:nvPr/>
        </p:nvSpPr>
        <p:spPr>
          <a:xfrm>
            <a:off x="2914289" y="4538577"/>
            <a:ext cx="457200" cy="39783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Isosceles Triangle 10"/>
          <p:cNvSpPr/>
          <p:nvPr/>
        </p:nvSpPr>
        <p:spPr>
          <a:xfrm>
            <a:off x="4019550" y="4528145"/>
            <a:ext cx="476250" cy="417739"/>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hord 11"/>
          <p:cNvSpPr/>
          <p:nvPr/>
        </p:nvSpPr>
        <p:spPr>
          <a:xfrm rot="6793737">
            <a:off x="5091622" y="4683505"/>
            <a:ext cx="538052" cy="490440"/>
          </a:xfrm>
          <a:prstGeom prst="chord">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23101" y1="18893" x2="23101" y2="18893"/>
                        <a14:foregroundMark x1="19620" y1="43974" x2="19620" y2="43974"/>
                        <a14:foregroundMark x1="19778" y1="64169" x2="19778" y2="64169"/>
                        <a14:foregroundMark x1="55380" y1="62541" x2="55380" y2="62541"/>
                        <a14:foregroundMark x1="80696" y1="26059" x2="80696" y2="26059"/>
                        <a14:foregroundMark x1="81013" y1="39739" x2="81013" y2="39739"/>
                        <a14:foregroundMark x1="19778" y1="23453" x2="19778" y2="23453"/>
                        <a14:foregroundMark x1="13924" y1="23779" x2="13924" y2="23779"/>
                        <a14:backgroundMark x1="91139" y1="71987" x2="91139" y2="71987"/>
                      </a14:backgroundRemoval>
                    </a14:imgEffect>
                  </a14:imgLayer>
                </a14:imgProps>
              </a:ext>
              <a:ext uri="{28A0092B-C50C-407E-A947-70E740481C1C}">
                <a14:useLocalDpi xmlns:a14="http://schemas.microsoft.com/office/drawing/2010/main" val="0"/>
              </a:ext>
            </a:extLst>
          </a:blip>
          <a:srcRect t="33324"/>
          <a:stretch/>
        </p:blipFill>
        <p:spPr>
          <a:xfrm>
            <a:off x="2514600" y="4935759"/>
            <a:ext cx="3467100" cy="1122935"/>
          </a:xfrm>
          <a:prstGeom prst="rect">
            <a:avLst/>
          </a:prstGeom>
        </p:spPr>
      </p:pic>
    </p:spTree>
    <p:extLst>
      <p:ext uri="{BB962C8B-B14F-4D97-AF65-F5344CB8AC3E}">
        <p14:creationId xmlns:p14="http://schemas.microsoft.com/office/powerpoint/2010/main" val="7747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15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Strengths and Weaknesses</a:t>
            </a:r>
          </a:p>
        </p:txBody>
      </p:sp>
      <p:sp>
        <p:nvSpPr>
          <p:cNvPr id="3" name="Content Placeholder 2"/>
          <p:cNvSpPr>
            <a:spLocks noGrp="1"/>
          </p:cNvSpPr>
          <p:nvPr>
            <p:ph idx="1"/>
          </p:nvPr>
        </p:nvSpPr>
        <p:spPr>
          <a:xfrm>
            <a:off x="457200" y="1565969"/>
            <a:ext cx="8229600" cy="4572000"/>
          </a:xfrm>
        </p:spPr>
        <p:txBody>
          <a:bodyPr>
            <a:normAutofit/>
          </a:bodyPr>
          <a:lstStyle/>
          <a:p>
            <a:r>
              <a:rPr lang="en-US" sz="2600" dirty="0"/>
              <a:t>Everyone has their set of talents and shortcomings. As the leader of your operation, identify the strengths and weaknesses of your staff to unlock their full potential.</a:t>
            </a:r>
          </a:p>
        </p:txBody>
      </p:sp>
      <p:sp>
        <p:nvSpPr>
          <p:cNvPr id="4" name="Slide Number Placeholder 3"/>
          <p:cNvSpPr>
            <a:spLocks noGrp="1"/>
          </p:cNvSpPr>
          <p:nvPr>
            <p:ph type="sldNum" sz="quarter" idx="12"/>
          </p:nvPr>
        </p:nvSpPr>
        <p:spPr/>
        <p:txBody>
          <a:bodyPr/>
          <a:lstStyle/>
          <a:p>
            <a:pPr>
              <a:defRPr/>
            </a:pPr>
            <a:fld id="{EE9C2CDE-449F-4D27-A0C1-7445CF681E3A}" type="slidenum">
              <a:rPr lang="en-US" smtClean="0"/>
              <a:pPr>
                <a:defRPr/>
              </a:pPr>
              <a:t>15</a:t>
            </a:fld>
            <a:endParaRPr lang="en-US" dirty="0"/>
          </a:p>
        </p:txBody>
      </p:sp>
      <p:pic>
        <p:nvPicPr>
          <p:cNvPr id="16" name="Picture 15"/>
          <p:cNvPicPr>
            <a:picLocks noChangeAspect="1"/>
          </p:cNvPicPr>
          <p:nvPr/>
        </p:nvPicPr>
        <p:blipFill>
          <a:blip r:embed="rId3"/>
          <a:stretch>
            <a:fillRect/>
          </a:stretch>
        </p:blipFill>
        <p:spPr>
          <a:xfrm>
            <a:off x="3316115" y="3048000"/>
            <a:ext cx="2511770" cy="2895851"/>
          </a:xfrm>
          <a:prstGeom prst="rect">
            <a:avLst/>
          </a:prstGeom>
        </p:spPr>
      </p:pic>
    </p:spTree>
    <p:extLst>
      <p:ext uri="{BB962C8B-B14F-4D97-AF65-F5344CB8AC3E}">
        <p14:creationId xmlns:p14="http://schemas.microsoft.com/office/powerpoint/2010/main" val="3940522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p:cNvSpPr/>
          <p:nvPr/>
        </p:nvSpPr>
        <p:spPr>
          <a:xfrm>
            <a:off x="533400" y="2854723"/>
            <a:ext cx="4257658" cy="3314500"/>
          </a:xfrm>
          <a:prstGeom prst="roundRect">
            <a:avLst>
              <a:gd name="adj" fmla="val 4178"/>
            </a:avLst>
          </a:prstGeom>
          <a:solidFill>
            <a:srgbClr val="FFE4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217438" y="5559623"/>
            <a:ext cx="3124200" cy="304800"/>
          </a:xfrm>
          <a:prstGeom prst="rect">
            <a:avLst/>
          </a:prstGeom>
          <a:solidFill>
            <a:srgbClr val="FF0000"/>
          </a:solidFill>
          <a:ln w="381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3753181" y="5560759"/>
            <a:ext cx="585448" cy="323469"/>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p:cNvSpPr/>
          <p:nvPr/>
        </p:nvSpPr>
        <p:spPr>
          <a:xfrm>
            <a:off x="3424229" y="5559623"/>
            <a:ext cx="381000" cy="30480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p:nvPr/>
        </p:nvSpPr>
        <p:spPr>
          <a:xfrm>
            <a:off x="3424229" y="5559623"/>
            <a:ext cx="381000" cy="30480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p:nvPr/>
        </p:nvSpPr>
        <p:spPr>
          <a:xfrm>
            <a:off x="3043229" y="5559623"/>
            <a:ext cx="381000" cy="30480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p:cNvSpPr/>
          <p:nvPr/>
        </p:nvSpPr>
        <p:spPr>
          <a:xfrm>
            <a:off x="2694611" y="5559623"/>
            <a:ext cx="381000" cy="30480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p:cNvSpPr/>
          <p:nvPr/>
        </p:nvSpPr>
        <p:spPr>
          <a:xfrm>
            <a:off x="2338529" y="5559623"/>
            <a:ext cx="381000" cy="30480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338529" y="5579429"/>
            <a:ext cx="381000" cy="30480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2338529" y="5579429"/>
            <a:ext cx="381000" cy="30480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965790" y="5559623"/>
            <a:ext cx="381000" cy="30480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598438" y="5559623"/>
            <a:ext cx="381000" cy="30480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217438" y="5559623"/>
            <a:ext cx="381000" cy="30480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Strengths and Weaknesses</a:t>
            </a:r>
          </a:p>
        </p:txBody>
      </p:sp>
      <p:sp>
        <p:nvSpPr>
          <p:cNvPr id="3" name="Content Placeholder 2"/>
          <p:cNvSpPr>
            <a:spLocks noGrp="1"/>
          </p:cNvSpPr>
          <p:nvPr>
            <p:ph idx="1"/>
          </p:nvPr>
        </p:nvSpPr>
        <p:spPr>
          <a:xfrm>
            <a:off x="457200" y="1565969"/>
            <a:ext cx="8229600" cy="4572000"/>
          </a:xfrm>
        </p:spPr>
        <p:txBody>
          <a:bodyPr>
            <a:normAutofit/>
          </a:bodyPr>
          <a:lstStyle/>
          <a:p>
            <a:r>
              <a:rPr lang="en-US" sz="2600" dirty="0"/>
              <a:t>Everyone has their set of talents and shortcomings. As the leader of your operation, identify the strengths and weaknesses of your staff to unlock their full potential.</a:t>
            </a:r>
          </a:p>
        </p:txBody>
      </p:sp>
      <p:sp>
        <p:nvSpPr>
          <p:cNvPr id="4" name="Slide Number Placeholder 3"/>
          <p:cNvSpPr>
            <a:spLocks noGrp="1"/>
          </p:cNvSpPr>
          <p:nvPr>
            <p:ph type="sldNum" sz="quarter" idx="12"/>
          </p:nvPr>
        </p:nvSpPr>
        <p:spPr/>
        <p:txBody>
          <a:bodyPr/>
          <a:lstStyle/>
          <a:p>
            <a:pPr>
              <a:defRPr/>
            </a:pPr>
            <a:fld id="{EE9C2CDE-449F-4D27-A0C1-7445CF681E3A}" type="slidenum">
              <a:rPr lang="en-US" smtClean="0"/>
              <a:pPr>
                <a:defRPr/>
              </a:pPr>
              <a:t>16</a:t>
            </a:fld>
            <a:endParaRPr lang="en-US" dirty="0"/>
          </a:p>
        </p:txBody>
      </p:sp>
      <p:sp>
        <p:nvSpPr>
          <p:cNvPr id="6" name="Rectangle 5"/>
          <p:cNvSpPr/>
          <p:nvPr/>
        </p:nvSpPr>
        <p:spPr>
          <a:xfrm>
            <a:off x="4791058" y="2854723"/>
            <a:ext cx="4209900" cy="2436564"/>
          </a:xfrm>
          <a:prstGeom prst="rect">
            <a:avLst/>
          </a:prstGeom>
        </p:spPr>
        <p:txBody>
          <a:bodyPr wrap="square">
            <a:spAutoFit/>
          </a:bodyPr>
          <a:lstStyle/>
          <a:p>
            <a:pPr marL="285750" indent="-285750">
              <a:spcAft>
                <a:spcPts val="1000"/>
              </a:spcAft>
              <a:buFont typeface="Wingdings" panose="05000000000000000000" pitchFamily="2" charset="2"/>
              <a:buChar char="Ø"/>
            </a:pPr>
            <a:r>
              <a:rPr lang="en-US" sz="2400" dirty="0">
                <a:solidFill>
                  <a:srgbClr val="000000"/>
                </a:solidFill>
                <a:latin typeface="+mj-lt"/>
              </a:rPr>
              <a:t>Capitalize on their </a:t>
            </a:r>
            <a:r>
              <a:rPr lang="en-US" sz="2400" b="1" dirty="0">
                <a:solidFill>
                  <a:srgbClr val="000000"/>
                </a:solidFill>
                <a:latin typeface="+mj-lt"/>
              </a:rPr>
              <a:t>strengths</a:t>
            </a:r>
            <a:r>
              <a:rPr lang="en-US" sz="2400" dirty="0">
                <a:solidFill>
                  <a:srgbClr val="000000"/>
                </a:solidFill>
                <a:latin typeface="+mj-lt"/>
              </a:rPr>
              <a:t> by assigning tasks that they flourish in</a:t>
            </a:r>
          </a:p>
          <a:p>
            <a:pPr marL="285750" indent="-285750">
              <a:spcAft>
                <a:spcPts val="400"/>
              </a:spcAft>
              <a:buFont typeface="Wingdings" panose="05000000000000000000" pitchFamily="2" charset="2"/>
              <a:buChar char="Ø"/>
            </a:pPr>
            <a:r>
              <a:rPr lang="en-US" sz="2400" dirty="0">
                <a:solidFill>
                  <a:srgbClr val="000000"/>
                </a:solidFill>
                <a:latin typeface="+mj-lt"/>
              </a:rPr>
              <a:t>Evaluate their </a:t>
            </a:r>
            <a:r>
              <a:rPr lang="en-US" sz="2400" b="1" dirty="0">
                <a:solidFill>
                  <a:srgbClr val="000000"/>
                </a:solidFill>
                <a:latin typeface="+mj-lt"/>
              </a:rPr>
              <a:t>weaknesses</a:t>
            </a:r>
            <a:r>
              <a:rPr lang="en-US" sz="2400" dirty="0">
                <a:solidFill>
                  <a:srgbClr val="000000"/>
                </a:solidFill>
                <a:latin typeface="+mj-lt"/>
              </a:rPr>
              <a:t> and develop measurable goals for improvement</a:t>
            </a:r>
          </a:p>
        </p:txBody>
      </p:sp>
      <p:pic>
        <p:nvPicPr>
          <p:cNvPr id="7" name="Picture 6"/>
          <p:cNvPicPr>
            <a:picLocks noChangeAspect="1"/>
          </p:cNvPicPr>
          <p:nvPr/>
        </p:nvPicPr>
        <p:blipFill>
          <a:blip r:embed="rId3"/>
          <a:stretch>
            <a:fillRect/>
          </a:stretch>
        </p:blipFill>
        <p:spPr>
          <a:xfrm>
            <a:off x="2306329" y="2931789"/>
            <a:ext cx="908383" cy="2536156"/>
          </a:xfrm>
          <a:prstGeom prst="rect">
            <a:avLst/>
          </a:prstGeom>
        </p:spPr>
      </p:pic>
      <p:sp>
        <p:nvSpPr>
          <p:cNvPr id="9" name="Rectangle 8"/>
          <p:cNvSpPr/>
          <p:nvPr/>
        </p:nvSpPr>
        <p:spPr>
          <a:xfrm>
            <a:off x="833429" y="5864423"/>
            <a:ext cx="3657600" cy="307777"/>
          </a:xfrm>
          <a:prstGeom prst="rect">
            <a:avLst/>
          </a:prstGeom>
        </p:spPr>
        <p:txBody>
          <a:bodyPr wrap="square">
            <a:spAutoFit/>
          </a:bodyPr>
          <a:lstStyle/>
          <a:p>
            <a:pPr algn="ctr">
              <a:spcAft>
                <a:spcPts val="400"/>
              </a:spcAft>
            </a:pPr>
            <a:r>
              <a:rPr lang="en-US" sz="1400" dirty="0">
                <a:solidFill>
                  <a:srgbClr val="000000"/>
                </a:solidFill>
                <a:latin typeface="+mj-lt"/>
              </a:rPr>
              <a:t>STRENGTH METER</a:t>
            </a:r>
          </a:p>
        </p:txBody>
      </p:sp>
      <p:sp>
        <p:nvSpPr>
          <p:cNvPr id="11" name="Rectangle 10"/>
          <p:cNvSpPr/>
          <p:nvPr/>
        </p:nvSpPr>
        <p:spPr>
          <a:xfrm>
            <a:off x="3735412" y="3886433"/>
            <a:ext cx="649205" cy="1524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ross 14"/>
          <p:cNvSpPr/>
          <p:nvPr/>
        </p:nvSpPr>
        <p:spPr>
          <a:xfrm>
            <a:off x="941412" y="3703798"/>
            <a:ext cx="633586" cy="589794"/>
          </a:xfrm>
          <a:prstGeom prst="plus">
            <a:avLst>
              <a:gd name="adj" fmla="val 37933"/>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Cross 16"/>
          <p:cNvSpPr/>
          <p:nvPr/>
        </p:nvSpPr>
        <p:spPr>
          <a:xfrm>
            <a:off x="946001" y="3694273"/>
            <a:ext cx="633586" cy="589794"/>
          </a:xfrm>
          <a:prstGeom prst="plus">
            <a:avLst>
              <a:gd name="adj" fmla="val 37933"/>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ross 17"/>
          <p:cNvSpPr/>
          <p:nvPr/>
        </p:nvSpPr>
        <p:spPr>
          <a:xfrm>
            <a:off x="943620" y="3706179"/>
            <a:ext cx="633586" cy="589794"/>
          </a:xfrm>
          <a:prstGeom prst="plus">
            <a:avLst>
              <a:gd name="adj" fmla="val 37933"/>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ross 18"/>
          <p:cNvSpPr/>
          <p:nvPr/>
        </p:nvSpPr>
        <p:spPr>
          <a:xfrm>
            <a:off x="950764" y="3703798"/>
            <a:ext cx="633586" cy="589794"/>
          </a:xfrm>
          <a:prstGeom prst="plus">
            <a:avLst>
              <a:gd name="adj" fmla="val 37933"/>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736223" y="3894511"/>
            <a:ext cx="649205" cy="1524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ross 20"/>
          <p:cNvSpPr/>
          <p:nvPr/>
        </p:nvSpPr>
        <p:spPr>
          <a:xfrm>
            <a:off x="953145" y="3699035"/>
            <a:ext cx="633586" cy="589794"/>
          </a:xfrm>
          <a:prstGeom prst="plus">
            <a:avLst>
              <a:gd name="adj" fmla="val 37933"/>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Cross 27"/>
          <p:cNvSpPr/>
          <p:nvPr/>
        </p:nvSpPr>
        <p:spPr>
          <a:xfrm>
            <a:off x="952039" y="3697513"/>
            <a:ext cx="633586" cy="589794"/>
          </a:xfrm>
          <a:prstGeom prst="plus">
            <a:avLst>
              <a:gd name="adj" fmla="val 37933"/>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Cross 29"/>
          <p:cNvSpPr/>
          <p:nvPr/>
        </p:nvSpPr>
        <p:spPr>
          <a:xfrm>
            <a:off x="942514" y="3695133"/>
            <a:ext cx="633586" cy="589794"/>
          </a:xfrm>
          <a:prstGeom prst="plus">
            <a:avLst>
              <a:gd name="adj" fmla="val 37933"/>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Cross 32"/>
          <p:cNvSpPr/>
          <p:nvPr/>
        </p:nvSpPr>
        <p:spPr>
          <a:xfrm>
            <a:off x="944723" y="3699894"/>
            <a:ext cx="633586" cy="589794"/>
          </a:xfrm>
          <a:prstGeom prst="plus">
            <a:avLst>
              <a:gd name="adj" fmla="val 37933"/>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Cross 34"/>
          <p:cNvSpPr/>
          <p:nvPr/>
        </p:nvSpPr>
        <p:spPr>
          <a:xfrm>
            <a:off x="952039" y="3696757"/>
            <a:ext cx="633586" cy="589794"/>
          </a:xfrm>
          <a:prstGeom prst="plus">
            <a:avLst>
              <a:gd name="adj" fmla="val 37933"/>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Cross 36"/>
          <p:cNvSpPr/>
          <p:nvPr/>
        </p:nvSpPr>
        <p:spPr>
          <a:xfrm>
            <a:off x="942341" y="3701520"/>
            <a:ext cx="633586" cy="589794"/>
          </a:xfrm>
          <a:prstGeom prst="plus">
            <a:avLst>
              <a:gd name="adj" fmla="val 37933"/>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Cross 38"/>
          <p:cNvSpPr/>
          <p:nvPr/>
        </p:nvSpPr>
        <p:spPr>
          <a:xfrm>
            <a:off x="942514" y="3696758"/>
            <a:ext cx="633586" cy="589794"/>
          </a:xfrm>
          <a:prstGeom prst="plus">
            <a:avLst>
              <a:gd name="adj" fmla="val 37933"/>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Cross 40"/>
          <p:cNvSpPr/>
          <p:nvPr/>
        </p:nvSpPr>
        <p:spPr>
          <a:xfrm>
            <a:off x="947278" y="3701520"/>
            <a:ext cx="633586" cy="589794"/>
          </a:xfrm>
          <a:prstGeom prst="plus">
            <a:avLst>
              <a:gd name="adj" fmla="val 37933"/>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1214429" y="5559623"/>
            <a:ext cx="3124200" cy="304800"/>
          </a:xfrm>
          <a:prstGeom prst="rect">
            <a:avLst/>
          </a:prstGeom>
          <a:noFill/>
          <a:ln w="381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3735412" y="3883223"/>
            <a:ext cx="649205" cy="1524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Cross 44"/>
          <p:cNvSpPr/>
          <p:nvPr/>
        </p:nvSpPr>
        <p:spPr>
          <a:xfrm>
            <a:off x="941739" y="3700649"/>
            <a:ext cx="633586" cy="589794"/>
          </a:xfrm>
          <a:prstGeom prst="plus">
            <a:avLst>
              <a:gd name="adj" fmla="val 37933"/>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91880" y="4307780"/>
            <a:ext cx="1292341" cy="307777"/>
          </a:xfrm>
          <a:prstGeom prst="rect">
            <a:avLst/>
          </a:prstGeom>
        </p:spPr>
        <p:txBody>
          <a:bodyPr wrap="none">
            <a:spAutoFit/>
          </a:bodyPr>
          <a:lstStyle/>
          <a:p>
            <a:r>
              <a:rPr lang="en-US" sz="1400" dirty="0">
                <a:solidFill>
                  <a:srgbClr val="000000"/>
                </a:solidFill>
              </a:rPr>
              <a:t>STRENGTHS</a:t>
            </a:r>
            <a:endParaRPr lang="en-US" dirty="0">
              <a:solidFill>
                <a:srgbClr val="000000"/>
              </a:solidFill>
            </a:endParaRPr>
          </a:p>
        </p:txBody>
      </p:sp>
      <p:sp>
        <p:nvSpPr>
          <p:cNvPr id="46" name="Rectangle 45"/>
          <p:cNvSpPr/>
          <p:nvPr/>
        </p:nvSpPr>
        <p:spPr>
          <a:xfrm>
            <a:off x="3354370" y="4310908"/>
            <a:ext cx="1446230" cy="307777"/>
          </a:xfrm>
          <a:prstGeom prst="rect">
            <a:avLst/>
          </a:prstGeom>
        </p:spPr>
        <p:txBody>
          <a:bodyPr wrap="none">
            <a:spAutoFit/>
          </a:bodyPr>
          <a:lstStyle/>
          <a:p>
            <a:r>
              <a:rPr lang="en-US" sz="1400" dirty="0">
                <a:solidFill>
                  <a:srgbClr val="000000"/>
                </a:solidFill>
              </a:rPr>
              <a:t>WEAKNESSES</a:t>
            </a:r>
            <a:endParaRPr lang="en-US" dirty="0">
              <a:solidFill>
                <a:srgbClr val="000000"/>
              </a:solidFill>
            </a:endParaRPr>
          </a:p>
        </p:txBody>
      </p:sp>
    </p:spTree>
    <p:extLst>
      <p:ext uri="{BB962C8B-B14F-4D97-AF65-F5344CB8AC3E}">
        <p14:creationId xmlns:p14="http://schemas.microsoft.com/office/powerpoint/2010/main" val="41278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decel="50000" fill="hold" grpId="0" nodeType="withEffect">
                                  <p:stCondLst>
                                    <p:cond delay="0"/>
                                  </p:stCondLst>
                                  <p:childTnLst>
                                    <p:animMotion origin="layout" path="M 0 -1.85185E-6 L 0.04479 -0.04004 C 0.05417 -0.04907 0.0684 -0.05393 0.08299 -0.05393 C 0.09965 -0.05393 0.11319 -0.04907 0.12257 -0.04004 L 0.16753 -1.85185E-6 " pathEditMode="relative" rAng="0" ptsTypes="AAAAA">
                                      <p:cBhvr>
                                        <p:cTn id="6" dur="500" fill="hold"/>
                                        <p:tgtEl>
                                          <p:spTgt spid="15"/>
                                        </p:tgtEl>
                                        <p:attrNameLst>
                                          <p:attrName>ppt_x</p:attrName>
                                          <p:attrName>ppt_y</p:attrName>
                                        </p:attrNameLst>
                                      </p:cBhvr>
                                      <p:rCtr x="8368" y="-2708"/>
                                    </p:animMotion>
                                  </p:childTnLst>
                                </p:cTn>
                              </p:par>
                            </p:childTnLst>
                          </p:cTn>
                        </p:par>
                        <p:par>
                          <p:cTn id="7" fill="hold">
                            <p:stCondLst>
                              <p:cond delay="500"/>
                            </p:stCondLst>
                            <p:childTnLst>
                              <p:par>
                                <p:cTn id="8" presetID="10" presetClass="exit" presetSubtype="0" fill="hold" grpId="1" nodeType="after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250"/>
                                        <p:tgtEl>
                                          <p:spTgt spid="12"/>
                                        </p:tgtEl>
                                      </p:cBhvr>
                                    </p:animEffect>
                                  </p:childTnLst>
                                </p:cTn>
                              </p:par>
                            </p:childTnLst>
                          </p:cTn>
                        </p:par>
                        <p:par>
                          <p:cTn id="15" fill="hold">
                            <p:stCondLst>
                              <p:cond delay="1250"/>
                            </p:stCondLst>
                            <p:childTnLst>
                              <p:par>
                                <p:cTn id="16" presetID="44" presetClass="path" presetSubtype="0" accel="50000" decel="50000" fill="hold" grpId="0" nodeType="afterEffect">
                                  <p:stCondLst>
                                    <p:cond delay="0"/>
                                  </p:stCondLst>
                                  <p:childTnLst>
                                    <p:animMotion origin="layout" path="M -3.61111E-6 2.22222E-6 L -0.0375 -0.04005 C -0.04531 -0.04908 -0.05694 -0.05394 -0.06892 -0.05394 C -0.08298 -0.05394 -0.09392 -0.04908 -0.10191 -0.04005 L -0.13889 2.22222E-6 " pathEditMode="relative" rAng="0" ptsTypes="AAAAA">
                                      <p:cBhvr>
                                        <p:cTn id="17" dur="500" fill="hold"/>
                                        <p:tgtEl>
                                          <p:spTgt spid="11"/>
                                        </p:tgtEl>
                                        <p:attrNameLst>
                                          <p:attrName>ppt_x</p:attrName>
                                          <p:attrName>ppt_y</p:attrName>
                                        </p:attrNameLst>
                                      </p:cBhvr>
                                      <p:rCtr x="-6944" y="-2708"/>
                                    </p:animMotion>
                                  </p:childTnLst>
                                </p:cTn>
                              </p:par>
                            </p:childTnLst>
                          </p:cTn>
                        </p:par>
                        <p:par>
                          <p:cTn id="18" fill="hold">
                            <p:stCondLst>
                              <p:cond delay="1750"/>
                            </p:stCondLst>
                            <p:childTnLst>
                              <p:par>
                                <p:cTn id="19" presetID="10" presetClass="exit" presetSubtype="0" fill="hold" grpId="1" nodeType="afterEffect">
                                  <p:stCondLst>
                                    <p:cond delay="0"/>
                                  </p:stCondLst>
                                  <p:childTnLst>
                                    <p:animEffect transition="out" filter="fade">
                                      <p:cBhvr>
                                        <p:cTn id="20" dur="250"/>
                                        <p:tgtEl>
                                          <p:spTgt spid="11"/>
                                        </p:tgtEl>
                                      </p:cBhvr>
                                    </p:animEffect>
                                    <p:set>
                                      <p:cBhvr>
                                        <p:cTn id="21" dur="1" fill="hold">
                                          <p:stCondLst>
                                            <p:cond delay="249"/>
                                          </p:stCondLst>
                                        </p:cTn>
                                        <p:tgtEl>
                                          <p:spTgt spid="11"/>
                                        </p:tgtEl>
                                        <p:attrNameLst>
                                          <p:attrName>style.visibility</p:attrName>
                                        </p:attrNameLst>
                                      </p:cBhvr>
                                      <p:to>
                                        <p:strVal val="hidden"/>
                                      </p:to>
                                    </p:set>
                                  </p:childTnLst>
                                </p:cTn>
                              </p:par>
                            </p:childTnLst>
                          </p:cTn>
                        </p:par>
                        <p:par>
                          <p:cTn id="22" fill="hold">
                            <p:stCondLst>
                              <p:cond delay="2000"/>
                            </p:stCondLst>
                            <p:childTnLst>
                              <p:par>
                                <p:cTn id="23" presetID="22" presetClass="exit" presetSubtype="2" fill="hold" grpId="1" nodeType="afterEffect">
                                  <p:stCondLst>
                                    <p:cond delay="0"/>
                                  </p:stCondLst>
                                  <p:childTnLst>
                                    <p:animEffect transition="out" filter="wipe(right)">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44" presetClass="path" presetSubtype="0" accel="50000" decel="50000" fill="hold" grpId="0" nodeType="withEffect">
                                  <p:stCondLst>
                                    <p:cond delay="0"/>
                                  </p:stCondLst>
                                  <p:childTnLst>
                                    <p:animMotion origin="layout" path="M -8.33333E-7 -2.96296E-6 L 0.04462 -0.04004 C 0.05399 -0.04907 0.06806 -0.05393 0.08264 -0.05393 C 0.09948 -0.05393 0.11285 -0.04907 0.12222 -0.04004 L 0.16701 -2.96296E-6 " pathEditMode="relative" rAng="0" ptsTypes="AAAAA">
                                      <p:cBhvr>
                                        <p:cTn id="27" dur="500" fill="hold"/>
                                        <p:tgtEl>
                                          <p:spTgt spid="17"/>
                                        </p:tgtEl>
                                        <p:attrNameLst>
                                          <p:attrName>ppt_x</p:attrName>
                                          <p:attrName>ppt_y</p:attrName>
                                        </p:attrNameLst>
                                      </p:cBhvr>
                                      <p:rCtr x="8351" y="-2708"/>
                                    </p:animMotion>
                                  </p:childTnLst>
                                </p:cTn>
                              </p:par>
                            </p:childTnLst>
                          </p:cTn>
                        </p:par>
                        <p:par>
                          <p:cTn id="28" fill="hold">
                            <p:stCondLst>
                              <p:cond delay="2500"/>
                            </p:stCondLst>
                            <p:childTnLst>
                              <p:par>
                                <p:cTn id="29" presetID="10" presetClass="exit" presetSubtype="0" fill="hold" grpId="1" nodeType="afterEffect">
                                  <p:stCondLst>
                                    <p:cond delay="0"/>
                                  </p:stCondLst>
                                  <p:childTnLst>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childTnLst>
                          </p:cTn>
                        </p:par>
                        <p:par>
                          <p:cTn id="32" fill="hold">
                            <p:stCondLst>
                              <p:cond delay="3000"/>
                            </p:stCondLst>
                            <p:childTnLst>
                              <p:par>
                                <p:cTn id="33" presetID="22" presetClass="entr" presetSubtype="8" fill="hold" grpId="2"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250"/>
                                        <p:tgtEl>
                                          <p:spTgt spid="12"/>
                                        </p:tgtEl>
                                      </p:cBhvr>
                                    </p:animEffect>
                                  </p:childTnLst>
                                </p:cTn>
                              </p:par>
                              <p:par>
                                <p:cTn id="36" presetID="44" presetClass="path" presetSubtype="0" accel="50000" decel="50000" fill="hold" grpId="0" nodeType="withEffect">
                                  <p:stCondLst>
                                    <p:cond delay="0"/>
                                  </p:stCondLst>
                                  <p:childTnLst>
                                    <p:animMotion origin="layout" path="M 2.77778E-6 -3.33333E-6 L 0.04479 -0.04004 C 0.05416 -0.04907 0.06823 -0.05393 0.08281 -0.05393 C 0.09948 -0.05393 0.11284 -0.04907 0.12222 -0.04004 L 0.16718 -3.33333E-6 " pathEditMode="relative" rAng="0" ptsTypes="AAAAA">
                                      <p:cBhvr>
                                        <p:cTn id="37" dur="500" fill="hold"/>
                                        <p:tgtEl>
                                          <p:spTgt spid="18"/>
                                        </p:tgtEl>
                                        <p:attrNameLst>
                                          <p:attrName>ppt_x</p:attrName>
                                          <p:attrName>ppt_y</p:attrName>
                                        </p:attrNameLst>
                                      </p:cBhvr>
                                      <p:rCtr x="8351" y="-2708"/>
                                    </p:animMotion>
                                  </p:childTnLst>
                                </p:cTn>
                              </p:par>
                            </p:childTnLst>
                          </p:cTn>
                        </p:par>
                        <p:par>
                          <p:cTn id="38" fill="hold">
                            <p:stCondLst>
                              <p:cond delay="3500"/>
                            </p:stCondLst>
                            <p:childTnLst>
                              <p:par>
                                <p:cTn id="39" presetID="10" presetClass="exit" presetSubtype="0" fill="hold" grpId="1" nodeType="afterEffect">
                                  <p:stCondLst>
                                    <p:cond delay="0"/>
                                  </p:stCondLst>
                                  <p:childTnLst>
                                    <p:animEffect transition="out" filter="fade">
                                      <p:cBhvr>
                                        <p:cTn id="40" dur="500"/>
                                        <p:tgtEl>
                                          <p:spTgt spid="18"/>
                                        </p:tgtEl>
                                      </p:cBhvr>
                                    </p:animEffect>
                                    <p:set>
                                      <p:cBhvr>
                                        <p:cTn id="41" dur="1" fill="hold">
                                          <p:stCondLst>
                                            <p:cond delay="499"/>
                                          </p:stCondLst>
                                        </p:cTn>
                                        <p:tgtEl>
                                          <p:spTgt spid="18"/>
                                        </p:tgtEl>
                                        <p:attrNameLst>
                                          <p:attrName>style.visibility</p:attrName>
                                        </p:attrNameLst>
                                      </p:cBhvr>
                                      <p:to>
                                        <p:strVal val="hidden"/>
                                      </p:to>
                                    </p:se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250"/>
                                        <p:tgtEl>
                                          <p:spTgt spid="13"/>
                                        </p:tgtEl>
                                      </p:cBhvr>
                                    </p:animEffect>
                                  </p:childTnLst>
                                </p:cTn>
                              </p:par>
                              <p:par>
                                <p:cTn id="46" presetID="44" presetClass="path" presetSubtype="0" accel="50000" decel="50000" fill="hold" grpId="0" nodeType="withEffect">
                                  <p:stCondLst>
                                    <p:cond delay="0"/>
                                  </p:stCondLst>
                                  <p:childTnLst>
                                    <p:animMotion origin="layout" path="M -1.66667E-6 -1.85185E-6 L 0.04462 -0.04004 C 0.05399 -0.04907 0.06788 -0.05393 0.08247 -0.05393 C 0.09913 -0.05393 0.11233 -0.04907 0.1217 -0.04004 L 0.16649 -1.85185E-6 " pathEditMode="relative" rAng="0" ptsTypes="AAAAA">
                                      <p:cBhvr>
                                        <p:cTn id="47" dur="500" fill="hold"/>
                                        <p:tgtEl>
                                          <p:spTgt spid="19"/>
                                        </p:tgtEl>
                                        <p:attrNameLst>
                                          <p:attrName>ppt_x</p:attrName>
                                          <p:attrName>ppt_y</p:attrName>
                                        </p:attrNameLst>
                                      </p:cBhvr>
                                      <p:rCtr x="8316" y="-2708"/>
                                    </p:animMotion>
                                  </p:childTnLst>
                                </p:cTn>
                              </p:par>
                            </p:childTnLst>
                          </p:cTn>
                        </p:par>
                        <p:par>
                          <p:cTn id="48" fill="hold">
                            <p:stCondLst>
                              <p:cond delay="4500"/>
                            </p:stCondLst>
                            <p:childTnLst>
                              <p:par>
                                <p:cTn id="49" presetID="10" presetClass="exit" presetSubtype="0" fill="hold" grpId="1" nodeType="afterEffect">
                                  <p:stCondLst>
                                    <p:cond delay="0"/>
                                  </p:stCondLst>
                                  <p:childTnLst>
                                    <p:animEffect transition="out" filter="fade">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250"/>
                                        <p:tgtEl>
                                          <p:spTgt spid="14"/>
                                        </p:tgtEl>
                                      </p:cBhvr>
                                    </p:animEffect>
                                  </p:childTnLst>
                                </p:cTn>
                              </p:par>
                            </p:childTnLst>
                          </p:cTn>
                        </p:par>
                        <p:par>
                          <p:cTn id="56" fill="hold">
                            <p:stCondLst>
                              <p:cond delay="5250"/>
                            </p:stCondLst>
                            <p:childTnLst>
                              <p:par>
                                <p:cTn id="57" presetID="44" presetClass="path" presetSubtype="0" accel="50000" decel="50000" fill="hold" grpId="0" nodeType="afterEffect">
                                  <p:stCondLst>
                                    <p:cond delay="0"/>
                                  </p:stCondLst>
                                  <p:childTnLst>
                                    <p:animMotion origin="layout" path="M 2.77778E-6 4.81481E-6 L -0.03872 -0.04005 C -0.04705 -0.04908 -0.05903 -0.05394 -0.07153 -0.05394 C -0.08594 -0.05394 -0.0974 -0.04908 -0.10556 -0.04005 L -0.14393 4.81481E-6 " pathEditMode="relative" rAng="0" ptsTypes="AAAAA">
                                      <p:cBhvr>
                                        <p:cTn id="58" dur="500" fill="hold"/>
                                        <p:tgtEl>
                                          <p:spTgt spid="20"/>
                                        </p:tgtEl>
                                        <p:attrNameLst>
                                          <p:attrName>ppt_x</p:attrName>
                                          <p:attrName>ppt_y</p:attrName>
                                        </p:attrNameLst>
                                      </p:cBhvr>
                                      <p:rCtr x="-7205" y="-2708"/>
                                    </p:animMotion>
                                  </p:childTnLst>
                                </p:cTn>
                              </p:par>
                            </p:childTnLst>
                          </p:cTn>
                        </p:par>
                        <p:par>
                          <p:cTn id="59" fill="hold">
                            <p:stCondLst>
                              <p:cond delay="5750"/>
                            </p:stCondLst>
                            <p:childTnLst>
                              <p:par>
                                <p:cTn id="60" presetID="10" presetClass="exit" presetSubtype="0" fill="hold" grpId="1" nodeType="afterEffect">
                                  <p:stCondLst>
                                    <p:cond delay="0"/>
                                  </p:stCondLst>
                                  <p:childTnLst>
                                    <p:animEffect transition="out" filter="fade">
                                      <p:cBhvr>
                                        <p:cTn id="61" dur="500"/>
                                        <p:tgtEl>
                                          <p:spTgt spid="20"/>
                                        </p:tgtEl>
                                      </p:cBhvr>
                                    </p:animEffect>
                                    <p:set>
                                      <p:cBhvr>
                                        <p:cTn id="62" dur="1" fill="hold">
                                          <p:stCondLst>
                                            <p:cond delay="499"/>
                                          </p:stCondLst>
                                        </p:cTn>
                                        <p:tgtEl>
                                          <p:spTgt spid="20"/>
                                        </p:tgtEl>
                                        <p:attrNameLst>
                                          <p:attrName>style.visibility</p:attrName>
                                        </p:attrNameLst>
                                      </p:cBhvr>
                                      <p:to>
                                        <p:strVal val="hidden"/>
                                      </p:to>
                                    </p:set>
                                  </p:childTnLst>
                                </p:cTn>
                              </p:par>
                            </p:childTnLst>
                          </p:cTn>
                        </p:par>
                        <p:par>
                          <p:cTn id="63" fill="hold">
                            <p:stCondLst>
                              <p:cond delay="6250"/>
                            </p:stCondLst>
                            <p:childTnLst>
                              <p:par>
                                <p:cTn id="64" presetID="22" presetClass="exit" presetSubtype="2" fill="hold" grpId="1" nodeType="afterEffect">
                                  <p:stCondLst>
                                    <p:cond delay="0"/>
                                  </p:stCondLst>
                                  <p:childTnLst>
                                    <p:animEffect transition="out" filter="wipe(right)">
                                      <p:cBhvr>
                                        <p:cTn id="65" dur="250"/>
                                        <p:tgtEl>
                                          <p:spTgt spid="14"/>
                                        </p:tgtEl>
                                      </p:cBhvr>
                                    </p:animEffect>
                                    <p:set>
                                      <p:cBhvr>
                                        <p:cTn id="66" dur="1" fill="hold">
                                          <p:stCondLst>
                                            <p:cond delay="249"/>
                                          </p:stCondLst>
                                        </p:cTn>
                                        <p:tgtEl>
                                          <p:spTgt spid="14"/>
                                        </p:tgtEl>
                                        <p:attrNameLst>
                                          <p:attrName>style.visibility</p:attrName>
                                        </p:attrNameLst>
                                      </p:cBhvr>
                                      <p:to>
                                        <p:strVal val="hidden"/>
                                      </p:to>
                                    </p:set>
                                  </p:childTnLst>
                                </p:cTn>
                              </p:par>
                              <p:par>
                                <p:cTn id="67" presetID="44" presetClass="path" presetSubtype="0" accel="50000" decel="50000" fill="hold" grpId="0" nodeType="withEffect">
                                  <p:stCondLst>
                                    <p:cond delay="0"/>
                                  </p:stCondLst>
                                  <p:childTnLst>
                                    <p:animMotion origin="layout" path="M 1.11111E-6 2.59259E-6 L 0.04444 -0.04005 C 0.05382 -0.04908 0.06771 -0.05394 0.08229 -0.05394 C 0.09896 -0.05394 0.11215 -0.04908 0.12153 -0.04005 L 0.16614 2.59259E-6 " pathEditMode="relative" rAng="0" ptsTypes="AAAAA">
                                      <p:cBhvr>
                                        <p:cTn id="68" dur="500" fill="hold"/>
                                        <p:tgtEl>
                                          <p:spTgt spid="21"/>
                                        </p:tgtEl>
                                        <p:attrNameLst>
                                          <p:attrName>ppt_x</p:attrName>
                                          <p:attrName>ppt_y</p:attrName>
                                        </p:attrNameLst>
                                      </p:cBhvr>
                                      <p:rCtr x="8299" y="-2708"/>
                                    </p:animMotion>
                                  </p:childTnLst>
                                </p:cTn>
                              </p:par>
                            </p:childTnLst>
                          </p:cTn>
                        </p:par>
                        <p:par>
                          <p:cTn id="69" fill="hold">
                            <p:stCondLst>
                              <p:cond delay="6750"/>
                            </p:stCondLst>
                            <p:childTnLst>
                              <p:par>
                                <p:cTn id="70" presetID="10" presetClass="exit" presetSubtype="0" fill="hold" grpId="1" nodeType="afterEffect">
                                  <p:stCondLst>
                                    <p:cond delay="0"/>
                                  </p:stCondLst>
                                  <p:childTnLst>
                                    <p:animEffect transition="out" filter="fade">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childTnLst>
                          </p:cTn>
                        </p:par>
                        <p:par>
                          <p:cTn id="73" fill="hold">
                            <p:stCondLst>
                              <p:cond delay="7250"/>
                            </p:stCondLst>
                            <p:childTnLst>
                              <p:par>
                                <p:cTn id="74" presetID="22" presetClass="entr" presetSubtype="8" fill="hold" grpId="2"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ipe(left)">
                                      <p:cBhvr>
                                        <p:cTn id="76" dur="250"/>
                                        <p:tgtEl>
                                          <p:spTgt spid="14"/>
                                        </p:tgtEl>
                                      </p:cBhvr>
                                    </p:animEffect>
                                  </p:childTnLst>
                                </p:cTn>
                              </p:par>
                              <p:par>
                                <p:cTn id="77" presetID="44" presetClass="path" presetSubtype="0" accel="50000" decel="50000" fill="hold" grpId="0" nodeType="withEffect">
                                  <p:stCondLst>
                                    <p:cond delay="0"/>
                                  </p:stCondLst>
                                  <p:childTnLst>
                                    <p:animMotion origin="layout" path="M 4.72222E-6 4.07407E-6 L 0.04444 -0.04005 C 0.05381 -0.04908 0.06788 -0.05394 0.08246 -0.05394 C 0.09895 -0.05394 0.11232 -0.04908 0.1217 -0.04005 L 0.16631 4.07407E-6 " pathEditMode="relative" rAng="0" ptsTypes="AAAAA">
                                      <p:cBhvr>
                                        <p:cTn id="78" dur="500" fill="hold"/>
                                        <p:tgtEl>
                                          <p:spTgt spid="28"/>
                                        </p:tgtEl>
                                        <p:attrNameLst>
                                          <p:attrName>ppt_x</p:attrName>
                                          <p:attrName>ppt_y</p:attrName>
                                        </p:attrNameLst>
                                      </p:cBhvr>
                                      <p:rCtr x="8316" y="-2708"/>
                                    </p:animMotion>
                                  </p:childTnLst>
                                </p:cTn>
                              </p:par>
                            </p:childTnLst>
                          </p:cTn>
                        </p:par>
                        <p:par>
                          <p:cTn id="79" fill="hold">
                            <p:stCondLst>
                              <p:cond delay="7750"/>
                            </p:stCondLst>
                            <p:childTnLst>
                              <p:par>
                                <p:cTn id="80" presetID="10" presetClass="exit" presetSubtype="0" fill="hold" grpId="1" nodeType="afterEffect">
                                  <p:stCondLst>
                                    <p:cond delay="0"/>
                                  </p:stCondLst>
                                  <p:childTnLst>
                                    <p:animEffect transition="out" filter="fade">
                                      <p:cBhvr>
                                        <p:cTn id="81" dur="500"/>
                                        <p:tgtEl>
                                          <p:spTgt spid="28"/>
                                        </p:tgtEl>
                                      </p:cBhvr>
                                    </p:animEffect>
                                    <p:set>
                                      <p:cBhvr>
                                        <p:cTn id="82" dur="1" fill="hold">
                                          <p:stCondLst>
                                            <p:cond delay="499"/>
                                          </p:stCondLst>
                                        </p:cTn>
                                        <p:tgtEl>
                                          <p:spTgt spid="28"/>
                                        </p:tgtEl>
                                        <p:attrNameLst>
                                          <p:attrName>style.visibility</p:attrName>
                                        </p:attrNameLst>
                                      </p:cBhvr>
                                      <p:to>
                                        <p:strVal val="hidden"/>
                                      </p:to>
                                    </p:set>
                                  </p:childTnLst>
                                </p:cTn>
                              </p:par>
                            </p:childTnLst>
                          </p:cTn>
                        </p:par>
                        <p:par>
                          <p:cTn id="83" fill="hold">
                            <p:stCondLst>
                              <p:cond delay="8250"/>
                            </p:stCondLst>
                            <p:childTnLst>
                              <p:par>
                                <p:cTn id="84" presetID="22" presetClass="entr" presetSubtype="8"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wipe(left)">
                                      <p:cBhvr>
                                        <p:cTn id="86" dur="250"/>
                                        <p:tgtEl>
                                          <p:spTgt spid="29"/>
                                        </p:tgtEl>
                                      </p:cBhvr>
                                    </p:animEffect>
                                  </p:childTnLst>
                                </p:cTn>
                              </p:par>
                              <p:par>
                                <p:cTn id="87" presetID="44" presetClass="path" presetSubtype="0" accel="50000" decel="50000" fill="hold" grpId="0" nodeType="withEffect">
                                  <p:stCondLst>
                                    <p:cond delay="0"/>
                                  </p:stCondLst>
                                  <p:childTnLst>
                                    <p:animMotion origin="layout" path="M -3.61111E-6 -2.96296E-6 L 0.0448 -0.04004 C 0.05417 -0.04907 0.06823 -0.05393 0.08282 -0.05393 C 0.09966 -0.05393 0.11302 -0.04907 0.1224 -0.04004 L 0.16736 -2.96296E-6 " pathEditMode="relative" rAng="0" ptsTypes="AAAAA">
                                      <p:cBhvr>
                                        <p:cTn id="88" dur="500" fill="hold"/>
                                        <p:tgtEl>
                                          <p:spTgt spid="30"/>
                                        </p:tgtEl>
                                        <p:attrNameLst>
                                          <p:attrName>ppt_x</p:attrName>
                                          <p:attrName>ppt_y</p:attrName>
                                        </p:attrNameLst>
                                      </p:cBhvr>
                                      <p:rCtr x="8368" y="-2708"/>
                                    </p:animMotion>
                                  </p:childTnLst>
                                </p:cTn>
                              </p:par>
                            </p:childTnLst>
                          </p:cTn>
                        </p:par>
                        <p:par>
                          <p:cTn id="89" fill="hold">
                            <p:stCondLst>
                              <p:cond delay="8750"/>
                            </p:stCondLst>
                            <p:childTnLst>
                              <p:par>
                                <p:cTn id="90" presetID="10" presetClass="exit" presetSubtype="0" fill="hold" grpId="1" nodeType="afterEffect">
                                  <p:stCondLst>
                                    <p:cond delay="0"/>
                                  </p:stCondLst>
                                  <p:childTnLst>
                                    <p:animEffect transition="out" filter="fade">
                                      <p:cBhvr>
                                        <p:cTn id="91" dur="500"/>
                                        <p:tgtEl>
                                          <p:spTgt spid="30"/>
                                        </p:tgtEl>
                                      </p:cBhvr>
                                    </p:animEffect>
                                    <p:set>
                                      <p:cBhvr>
                                        <p:cTn id="92" dur="1" fill="hold">
                                          <p:stCondLst>
                                            <p:cond delay="499"/>
                                          </p:stCondLst>
                                        </p:cTn>
                                        <p:tgtEl>
                                          <p:spTgt spid="30"/>
                                        </p:tgtEl>
                                        <p:attrNameLst>
                                          <p:attrName>style.visibility</p:attrName>
                                        </p:attrNameLst>
                                      </p:cBhvr>
                                      <p:to>
                                        <p:strVal val="hidden"/>
                                      </p:to>
                                    </p:set>
                                  </p:childTnLst>
                                </p:cTn>
                              </p:par>
                            </p:childTnLst>
                          </p:cTn>
                        </p:par>
                        <p:par>
                          <p:cTn id="93" fill="hold">
                            <p:stCondLst>
                              <p:cond delay="9250"/>
                            </p:stCondLst>
                            <p:childTnLst>
                              <p:par>
                                <p:cTn id="94" presetID="22" presetClass="entr" presetSubtype="8"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wipe(left)">
                                      <p:cBhvr>
                                        <p:cTn id="96" dur="250"/>
                                        <p:tgtEl>
                                          <p:spTgt spid="31"/>
                                        </p:tgtEl>
                                      </p:cBhvr>
                                    </p:animEffect>
                                  </p:childTnLst>
                                </p:cTn>
                              </p:par>
                            </p:childTnLst>
                          </p:cTn>
                        </p:par>
                        <p:par>
                          <p:cTn id="97" fill="hold">
                            <p:stCondLst>
                              <p:cond delay="9500"/>
                            </p:stCondLst>
                            <p:childTnLst>
                              <p:par>
                                <p:cTn id="98" presetID="22" presetClass="entr" presetSubtype="8" fill="hold" grpId="0" nodeType="after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wipe(left)">
                                      <p:cBhvr>
                                        <p:cTn id="100" dur="250"/>
                                        <p:tgtEl>
                                          <p:spTgt spid="32"/>
                                        </p:tgtEl>
                                      </p:cBhvr>
                                    </p:animEffect>
                                  </p:childTnLst>
                                </p:cTn>
                              </p:par>
                              <p:par>
                                <p:cTn id="101" presetID="44" presetClass="path" presetSubtype="0" accel="50000" decel="50000" fill="hold" grpId="0" nodeType="withEffect">
                                  <p:stCondLst>
                                    <p:cond delay="0"/>
                                  </p:stCondLst>
                                  <p:childTnLst>
                                    <p:animMotion origin="layout" path="M 2.77778E-6 2.59259E-6 L 0.04479 -0.04005 C 0.05416 -0.04908 0.06823 -0.05394 0.08281 -0.05394 C 0.09948 -0.05394 0.11284 -0.04908 0.12222 -0.04005 L 0.16718 2.59259E-6 " pathEditMode="relative" rAng="0" ptsTypes="AAAAA">
                                      <p:cBhvr>
                                        <p:cTn id="102" dur="500" fill="hold"/>
                                        <p:tgtEl>
                                          <p:spTgt spid="33"/>
                                        </p:tgtEl>
                                        <p:attrNameLst>
                                          <p:attrName>ppt_x</p:attrName>
                                          <p:attrName>ppt_y</p:attrName>
                                        </p:attrNameLst>
                                      </p:cBhvr>
                                      <p:rCtr x="8351" y="-2708"/>
                                    </p:animMotion>
                                  </p:childTnLst>
                                </p:cTn>
                              </p:par>
                            </p:childTnLst>
                          </p:cTn>
                        </p:par>
                        <p:par>
                          <p:cTn id="103" fill="hold">
                            <p:stCondLst>
                              <p:cond delay="10000"/>
                            </p:stCondLst>
                            <p:childTnLst>
                              <p:par>
                                <p:cTn id="104" presetID="10" presetClass="exit" presetSubtype="0" fill="hold" grpId="1" nodeType="afterEffect">
                                  <p:stCondLst>
                                    <p:cond delay="0"/>
                                  </p:stCondLst>
                                  <p:childTnLst>
                                    <p:animEffect transition="out" filter="fade">
                                      <p:cBhvr>
                                        <p:cTn id="105" dur="500"/>
                                        <p:tgtEl>
                                          <p:spTgt spid="33"/>
                                        </p:tgtEl>
                                      </p:cBhvr>
                                    </p:animEffect>
                                    <p:set>
                                      <p:cBhvr>
                                        <p:cTn id="106" dur="1" fill="hold">
                                          <p:stCondLst>
                                            <p:cond delay="499"/>
                                          </p:stCondLst>
                                        </p:cTn>
                                        <p:tgtEl>
                                          <p:spTgt spid="33"/>
                                        </p:tgtEl>
                                        <p:attrNameLst>
                                          <p:attrName>style.visibility</p:attrName>
                                        </p:attrNameLst>
                                      </p:cBhvr>
                                      <p:to>
                                        <p:strVal val="hidden"/>
                                      </p:to>
                                    </p:set>
                                  </p:childTnLst>
                                </p:cTn>
                              </p:par>
                            </p:childTnLst>
                          </p:cTn>
                        </p:par>
                        <p:par>
                          <p:cTn id="107" fill="hold">
                            <p:stCondLst>
                              <p:cond delay="10500"/>
                            </p:stCondLst>
                            <p:childTnLst>
                              <p:par>
                                <p:cTn id="108" presetID="22" presetClass="entr" presetSubtype="8"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wipe(left)">
                                      <p:cBhvr>
                                        <p:cTn id="110" dur="250"/>
                                        <p:tgtEl>
                                          <p:spTgt spid="34"/>
                                        </p:tgtEl>
                                      </p:cBhvr>
                                    </p:animEffect>
                                  </p:childTnLst>
                                </p:cTn>
                              </p:par>
                              <p:par>
                                <p:cTn id="111" presetID="44" presetClass="path" presetSubtype="0" accel="50000" decel="50000" fill="hold" grpId="0" nodeType="withEffect">
                                  <p:stCondLst>
                                    <p:cond delay="0"/>
                                  </p:stCondLst>
                                  <p:childTnLst>
                                    <p:animMotion origin="layout" path="M 4.72222E-6 -4.44444E-6 L 0.04444 -0.04004 C 0.05381 -0.04907 0.06788 -0.05393 0.08246 -0.05393 C 0.09895 -0.05393 0.11232 -0.04907 0.1217 -0.04004 L 0.16631 -4.44444E-6 " pathEditMode="relative" rAng="0" ptsTypes="AAAAA">
                                      <p:cBhvr>
                                        <p:cTn id="112" dur="500" fill="hold"/>
                                        <p:tgtEl>
                                          <p:spTgt spid="35"/>
                                        </p:tgtEl>
                                        <p:attrNameLst>
                                          <p:attrName>ppt_x</p:attrName>
                                          <p:attrName>ppt_y</p:attrName>
                                        </p:attrNameLst>
                                      </p:cBhvr>
                                      <p:rCtr x="8316" y="-2708"/>
                                    </p:animMotion>
                                  </p:childTnLst>
                                </p:cTn>
                              </p:par>
                            </p:childTnLst>
                          </p:cTn>
                        </p:par>
                        <p:par>
                          <p:cTn id="113" fill="hold">
                            <p:stCondLst>
                              <p:cond delay="11000"/>
                            </p:stCondLst>
                            <p:childTnLst>
                              <p:par>
                                <p:cTn id="114" presetID="10" presetClass="exit" presetSubtype="0" fill="hold" grpId="1" nodeType="afterEffect">
                                  <p:stCondLst>
                                    <p:cond delay="0"/>
                                  </p:stCondLst>
                                  <p:childTnLst>
                                    <p:animEffect transition="out" filter="fade">
                                      <p:cBhvr>
                                        <p:cTn id="115" dur="500"/>
                                        <p:tgtEl>
                                          <p:spTgt spid="35"/>
                                        </p:tgtEl>
                                      </p:cBhvr>
                                    </p:animEffect>
                                    <p:set>
                                      <p:cBhvr>
                                        <p:cTn id="116" dur="1" fill="hold">
                                          <p:stCondLst>
                                            <p:cond delay="499"/>
                                          </p:stCondLst>
                                        </p:cTn>
                                        <p:tgtEl>
                                          <p:spTgt spid="35"/>
                                        </p:tgtEl>
                                        <p:attrNameLst>
                                          <p:attrName>style.visibility</p:attrName>
                                        </p:attrNameLst>
                                      </p:cBhvr>
                                      <p:to>
                                        <p:strVal val="hidden"/>
                                      </p:to>
                                    </p:set>
                                  </p:childTnLst>
                                </p:cTn>
                              </p:par>
                            </p:childTnLst>
                          </p:cTn>
                        </p:par>
                        <p:par>
                          <p:cTn id="117" fill="hold">
                            <p:stCondLst>
                              <p:cond delay="11500"/>
                            </p:stCondLst>
                            <p:childTnLst>
                              <p:par>
                                <p:cTn id="118" presetID="22" presetClass="entr" presetSubtype="8" fill="hold" grpId="0" nodeType="afterEffect">
                                  <p:stCondLst>
                                    <p:cond delay="0"/>
                                  </p:stCondLst>
                                  <p:childTnLst>
                                    <p:set>
                                      <p:cBhvr>
                                        <p:cTn id="119" dur="1" fill="hold">
                                          <p:stCondLst>
                                            <p:cond delay="0"/>
                                          </p:stCondLst>
                                        </p:cTn>
                                        <p:tgtEl>
                                          <p:spTgt spid="36"/>
                                        </p:tgtEl>
                                        <p:attrNameLst>
                                          <p:attrName>style.visibility</p:attrName>
                                        </p:attrNameLst>
                                      </p:cBhvr>
                                      <p:to>
                                        <p:strVal val="visible"/>
                                      </p:to>
                                    </p:set>
                                    <p:animEffect transition="in" filter="wipe(left)">
                                      <p:cBhvr>
                                        <p:cTn id="120" dur="250"/>
                                        <p:tgtEl>
                                          <p:spTgt spid="36"/>
                                        </p:tgtEl>
                                      </p:cBhvr>
                                    </p:animEffect>
                                  </p:childTnLst>
                                </p:cTn>
                              </p:par>
                              <p:par>
                                <p:cTn id="121" presetID="44" presetClass="path" presetSubtype="0" accel="50000" decel="50000" fill="hold" grpId="0" nodeType="withEffect">
                                  <p:stCondLst>
                                    <p:cond delay="0"/>
                                  </p:stCondLst>
                                  <p:childTnLst>
                                    <p:animMotion origin="layout" path="M -3.61111E-6 1.11111E-6 L 0.0448 -0.04005 C 0.05417 -0.04908 0.06823 -0.05394 0.08282 -0.05394 C 0.09966 -0.05394 0.11302 -0.04908 0.1224 -0.04005 L 0.16736 1.11111E-6 " pathEditMode="relative" rAng="0" ptsTypes="AAAAA">
                                      <p:cBhvr>
                                        <p:cTn id="122" dur="500" fill="hold"/>
                                        <p:tgtEl>
                                          <p:spTgt spid="37"/>
                                        </p:tgtEl>
                                        <p:attrNameLst>
                                          <p:attrName>ppt_x</p:attrName>
                                          <p:attrName>ppt_y</p:attrName>
                                        </p:attrNameLst>
                                      </p:cBhvr>
                                      <p:rCtr x="8368" y="-2708"/>
                                    </p:animMotion>
                                  </p:childTnLst>
                                </p:cTn>
                              </p:par>
                            </p:childTnLst>
                          </p:cTn>
                        </p:par>
                        <p:par>
                          <p:cTn id="123" fill="hold">
                            <p:stCondLst>
                              <p:cond delay="12000"/>
                            </p:stCondLst>
                            <p:childTnLst>
                              <p:par>
                                <p:cTn id="124" presetID="10" presetClass="exit" presetSubtype="0" fill="hold" grpId="1" nodeType="afterEffect">
                                  <p:stCondLst>
                                    <p:cond delay="0"/>
                                  </p:stCondLst>
                                  <p:childTnLst>
                                    <p:animEffect transition="out" filter="fade">
                                      <p:cBhvr>
                                        <p:cTn id="125" dur="500"/>
                                        <p:tgtEl>
                                          <p:spTgt spid="37"/>
                                        </p:tgtEl>
                                      </p:cBhvr>
                                    </p:animEffect>
                                    <p:set>
                                      <p:cBhvr>
                                        <p:cTn id="126" dur="1" fill="hold">
                                          <p:stCondLst>
                                            <p:cond delay="499"/>
                                          </p:stCondLst>
                                        </p:cTn>
                                        <p:tgtEl>
                                          <p:spTgt spid="37"/>
                                        </p:tgtEl>
                                        <p:attrNameLst>
                                          <p:attrName>style.visibility</p:attrName>
                                        </p:attrNameLst>
                                      </p:cBhvr>
                                      <p:to>
                                        <p:strVal val="hidden"/>
                                      </p:to>
                                    </p:set>
                                  </p:childTnLst>
                                </p:cTn>
                              </p:par>
                            </p:childTnLst>
                          </p:cTn>
                        </p:par>
                        <p:par>
                          <p:cTn id="127" fill="hold">
                            <p:stCondLst>
                              <p:cond delay="12500"/>
                            </p:stCondLst>
                            <p:childTnLst>
                              <p:par>
                                <p:cTn id="128" presetID="22" presetClass="entr" presetSubtype="8" fill="hold" grpId="0" nodeType="afterEffect">
                                  <p:stCondLst>
                                    <p:cond delay="0"/>
                                  </p:stCondLst>
                                  <p:childTnLst>
                                    <p:set>
                                      <p:cBhvr>
                                        <p:cTn id="129" dur="1" fill="hold">
                                          <p:stCondLst>
                                            <p:cond delay="0"/>
                                          </p:stCondLst>
                                        </p:cTn>
                                        <p:tgtEl>
                                          <p:spTgt spid="38"/>
                                        </p:tgtEl>
                                        <p:attrNameLst>
                                          <p:attrName>style.visibility</p:attrName>
                                        </p:attrNameLst>
                                      </p:cBhvr>
                                      <p:to>
                                        <p:strVal val="visible"/>
                                      </p:to>
                                    </p:set>
                                    <p:animEffect transition="in" filter="wipe(left)">
                                      <p:cBhvr>
                                        <p:cTn id="130" dur="250"/>
                                        <p:tgtEl>
                                          <p:spTgt spid="38"/>
                                        </p:tgtEl>
                                      </p:cBhvr>
                                    </p:animEffect>
                                  </p:childTnLst>
                                </p:cTn>
                              </p:par>
                              <p:par>
                                <p:cTn id="131" presetID="44" presetClass="path" presetSubtype="0" accel="50000" decel="50000" fill="hold" grpId="0" nodeType="withEffect">
                                  <p:stCondLst>
                                    <p:cond delay="0"/>
                                  </p:stCondLst>
                                  <p:childTnLst>
                                    <p:animMotion origin="layout" path="M -3.61111E-6 -4.44444E-6 L 0.0448 -0.04004 C 0.05417 -0.04907 0.06823 -0.05393 0.08282 -0.05393 C 0.09966 -0.05393 0.11302 -0.04907 0.1224 -0.04004 L 0.16736 -4.44444E-6 " pathEditMode="relative" rAng="0" ptsTypes="AAAAA">
                                      <p:cBhvr>
                                        <p:cTn id="132" dur="500" fill="hold"/>
                                        <p:tgtEl>
                                          <p:spTgt spid="39"/>
                                        </p:tgtEl>
                                        <p:attrNameLst>
                                          <p:attrName>ppt_x</p:attrName>
                                          <p:attrName>ppt_y</p:attrName>
                                        </p:attrNameLst>
                                      </p:cBhvr>
                                      <p:rCtr x="8368" y="-2708"/>
                                    </p:animMotion>
                                  </p:childTnLst>
                                </p:cTn>
                              </p:par>
                            </p:childTnLst>
                          </p:cTn>
                        </p:par>
                        <p:par>
                          <p:cTn id="133" fill="hold">
                            <p:stCondLst>
                              <p:cond delay="13000"/>
                            </p:stCondLst>
                            <p:childTnLst>
                              <p:par>
                                <p:cTn id="134" presetID="10" presetClass="exit" presetSubtype="0" fill="hold" grpId="1" nodeType="afterEffect">
                                  <p:stCondLst>
                                    <p:cond delay="0"/>
                                  </p:stCondLst>
                                  <p:childTnLst>
                                    <p:animEffect transition="out" filter="fade">
                                      <p:cBhvr>
                                        <p:cTn id="135" dur="500"/>
                                        <p:tgtEl>
                                          <p:spTgt spid="39"/>
                                        </p:tgtEl>
                                      </p:cBhvr>
                                    </p:animEffect>
                                    <p:set>
                                      <p:cBhvr>
                                        <p:cTn id="136" dur="1" fill="hold">
                                          <p:stCondLst>
                                            <p:cond delay="499"/>
                                          </p:stCondLst>
                                        </p:cTn>
                                        <p:tgtEl>
                                          <p:spTgt spid="39"/>
                                        </p:tgtEl>
                                        <p:attrNameLst>
                                          <p:attrName>style.visibility</p:attrName>
                                        </p:attrNameLst>
                                      </p:cBhvr>
                                      <p:to>
                                        <p:strVal val="hidden"/>
                                      </p:to>
                                    </p:set>
                                  </p:childTnLst>
                                </p:cTn>
                              </p:par>
                            </p:childTnLst>
                          </p:cTn>
                        </p:par>
                        <p:par>
                          <p:cTn id="137" fill="hold">
                            <p:stCondLst>
                              <p:cond delay="13500"/>
                            </p:stCondLst>
                            <p:childTnLst>
                              <p:par>
                                <p:cTn id="138" presetID="22" presetClass="entr" presetSubtype="8" fill="hold" grpId="0" nodeType="afterEffect">
                                  <p:stCondLst>
                                    <p:cond delay="0"/>
                                  </p:stCondLst>
                                  <p:childTnLst>
                                    <p:set>
                                      <p:cBhvr>
                                        <p:cTn id="139" dur="1" fill="hold">
                                          <p:stCondLst>
                                            <p:cond delay="0"/>
                                          </p:stCondLst>
                                        </p:cTn>
                                        <p:tgtEl>
                                          <p:spTgt spid="40"/>
                                        </p:tgtEl>
                                        <p:attrNameLst>
                                          <p:attrName>style.visibility</p:attrName>
                                        </p:attrNameLst>
                                      </p:cBhvr>
                                      <p:to>
                                        <p:strVal val="visible"/>
                                      </p:to>
                                    </p:set>
                                    <p:animEffect transition="in" filter="wipe(left)">
                                      <p:cBhvr>
                                        <p:cTn id="140" dur="250"/>
                                        <p:tgtEl>
                                          <p:spTgt spid="40"/>
                                        </p:tgtEl>
                                      </p:cBhvr>
                                    </p:animEffect>
                                  </p:childTnLst>
                                </p:cTn>
                              </p:par>
                              <p:par>
                                <p:cTn id="141" presetID="44" presetClass="path" presetSubtype="0" accel="50000" decel="50000" fill="hold" grpId="0" nodeType="withEffect">
                                  <p:stCondLst>
                                    <p:cond delay="0"/>
                                  </p:stCondLst>
                                  <p:childTnLst>
                                    <p:animMotion origin="layout" path="M -4.44444E-6 1.11111E-6 L 0.04462 -0.04005 C 0.054 -0.04908 0.06789 -0.05394 0.08247 -0.05394 C 0.09914 -0.05394 0.1125 -0.04908 0.12188 -0.04005 L 0.16684 1.11111E-6 " pathEditMode="relative" rAng="0" ptsTypes="AAAAA">
                                      <p:cBhvr>
                                        <p:cTn id="142" dur="500" fill="hold"/>
                                        <p:tgtEl>
                                          <p:spTgt spid="41"/>
                                        </p:tgtEl>
                                        <p:attrNameLst>
                                          <p:attrName>ppt_x</p:attrName>
                                          <p:attrName>ppt_y</p:attrName>
                                        </p:attrNameLst>
                                      </p:cBhvr>
                                      <p:rCtr x="8333" y="-2708"/>
                                    </p:animMotion>
                                  </p:childTnLst>
                                </p:cTn>
                              </p:par>
                            </p:childTnLst>
                          </p:cTn>
                        </p:par>
                        <p:par>
                          <p:cTn id="143" fill="hold">
                            <p:stCondLst>
                              <p:cond delay="14000"/>
                            </p:stCondLst>
                            <p:childTnLst>
                              <p:par>
                                <p:cTn id="144" presetID="10" presetClass="exit" presetSubtype="0" fill="hold" grpId="1" nodeType="afterEffect">
                                  <p:stCondLst>
                                    <p:cond delay="0"/>
                                  </p:stCondLst>
                                  <p:childTnLst>
                                    <p:animEffect transition="out" filter="fade">
                                      <p:cBhvr>
                                        <p:cTn id="145" dur="500"/>
                                        <p:tgtEl>
                                          <p:spTgt spid="41"/>
                                        </p:tgtEl>
                                      </p:cBhvr>
                                    </p:animEffect>
                                    <p:set>
                                      <p:cBhvr>
                                        <p:cTn id="146" dur="1" fill="hold">
                                          <p:stCondLst>
                                            <p:cond delay="499"/>
                                          </p:stCondLst>
                                        </p:cTn>
                                        <p:tgtEl>
                                          <p:spTgt spid="41"/>
                                        </p:tgtEl>
                                        <p:attrNameLst>
                                          <p:attrName>style.visibility</p:attrName>
                                        </p:attrNameLst>
                                      </p:cBhvr>
                                      <p:to>
                                        <p:strVal val="hidden"/>
                                      </p:to>
                                    </p:set>
                                  </p:childTnLst>
                                </p:cTn>
                              </p:par>
                            </p:childTnLst>
                          </p:cTn>
                        </p:par>
                        <p:par>
                          <p:cTn id="147" fill="hold">
                            <p:stCondLst>
                              <p:cond delay="14500"/>
                            </p:stCondLst>
                            <p:childTnLst>
                              <p:par>
                                <p:cTn id="148" presetID="22" presetClass="entr" presetSubtype="8" fill="hold" grpId="0" nodeType="afterEffect">
                                  <p:stCondLst>
                                    <p:cond delay="0"/>
                                  </p:stCondLst>
                                  <p:childTnLst>
                                    <p:set>
                                      <p:cBhvr>
                                        <p:cTn id="149" dur="1" fill="hold">
                                          <p:stCondLst>
                                            <p:cond delay="0"/>
                                          </p:stCondLst>
                                        </p:cTn>
                                        <p:tgtEl>
                                          <p:spTgt spid="42"/>
                                        </p:tgtEl>
                                        <p:attrNameLst>
                                          <p:attrName>style.visibility</p:attrName>
                                        </p:attrNameLst>
                                      </p:cBhvr>
                                      <p:to>
                                        <p:strVal val="visible"/>
                                      </p:to>
                                    </p:set>
                                    <p:animEffect transition="in" filter="wipe(left)">
                                      <p:cBhvr>
                                        <p:cTn id="150" dur="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0" grpId="0" animBg="1"/>
      <p:bldP spid="38" grpId="0" animBg="1"/>
      <p:bldP spid="36" grpId="0" animBg="1"/>
      <p:bldP spid="34" grpId="0" animBg="1"/>
      <p:bldP spid="32" grpId="0" animBg="1"/>
      <p:bldP spid="29" grpId="0" animBg="1"/>
      <p:bldP spid="31" grpId="0" animBg="1"/>
      <p:bldP spid="14" grpId="0" animBg="1"/>
      <p:bldP spid="14" grpId="1" animBg="1"/>
      <p:bldP spid="14" grpId="2" animBg="1"/>
      <p:bldP spid="13" grpId="0" animBg="1"/>
      <p:bldP spid="12" grpId="0" animBg="1"/>
      <p:bldP spid="12" grpId="1" animBg="1"/>
      <p:bldP spid="12" grpId="2" animBg="1"/>
      <p:bldP spid="11" grpId="0" animBg="1"/>
      <p:bldP spid="11" grpId="1" animBg="1"/>
      <p:bldP spid="15" grpId="0" animBg="1"/>
      <p:bldP spid="15"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8" grpId="0" animBg="1"/>
      <p:bldP spid="28" grpId="1" animBg="1"/>
      <p:bldP spid="30" grpId="0" animBg="1"/>
      <p:bldP spid="30" grpId="1" animBg="1"/>
      <p:bldP spid="33" grpId="0" animBg="1"/>
      <p:bldP spid="33" grpId="1" animBg="1"/>
      <p:bldP spid="35" grpId="0" animBg="1"/>
      <p:bldP spid="35" grpId="1" animBg="1"/>
      <p:bldP spid="37" grpId="0" animBg="1"/>
      <p:bldP spid="37" grpId="1" animBg="1"/>
      <p:bldP spid="39" grpId="0" animBg="1"/>
      <p:bldP spid="39" grpId="1" animBg="1"/>
      <p:bldP spid="41" grpId="0" animBg="1"/>
      <p:bldP spid="4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l="69892" t="55816"/>
          <a:stretch/>
        </p:blipFill>
        <p:spPr>
          <a:xfrm>
            <a:off x="7704757" y="4167284"/>
            <a:ext cx="691995" cy="826958"/>
          </a:xfrm>
          <a:prstGeom prst="rect">
            <a:avLst/>
          </a:prstGeom>
        </p:spPr>
      </p:pic>
      <p:sp>
        <p:nvSpPr>
          <p:cNvPr id="2" name="Title 1"/>
          <p:cNvSpPr>
            <a:spLocks noGrp="1"/>
          </p:cNvSpPr>
          <p:nvPr>
            <p:ph type="title"/>
          </p:nvPr>
        </p:nvSpPr>
        <p:spPr/>
        <p:txBody>
          <a:bodyPr>
            <a:normAutofit/>
          </a:bodyPr>
          <a:lstStyle/>
          <a:p>
            <a:r>
              <a:rPr lang="en-US" dirty="0"/>
              <a:t>Reflection Activity 2</a:t>
            </a:r>
          </a:p>
        </p:txBody>
      </p:sp>
      <p:sp>
        <p:nvSpPr>
          <p:cNvPr id="3" name="Content Placeholder 2"/>
          <p:cNvSpPr>
            <a:spLocks noGrp="1"/>
          </p:cNvSpPr>
          <p:nvPr>
            <p:ph idx="1"/>
          </p:nvPr>
        </p:nvSpPr>
        <p:spPr>
          <a:xfrm>
            <a:off x="438873" y="1417638"/>
            <a:ext cx="8229600" cy="1905000"/>
          </a:xfrm>
        </p:spPr>
        <p:txBody>
          <a:bodyPr>
            <a:noAutofit/>
          </a:bodyPr>
          <a:lstStyle/>
          <a:p>
            <a:r>
              <a:rPr lang="en-US" sz="2600" dirty="0"/>
              <a:t>Part of being a strong leader is taking the time to appreciate your staff. Now, think of a weak leader…</a:t>
            </a:r>
          </a:p>
          <a:p>
            <a:r>
              <a:rPr lang="en-US" sz="2600" dirty="0"/>
              <a:t>On a scale of 1 to 10, how would you rate their skills on:</a:t>
            </a:r>
          </a:p>
          <a:p>
            <a:pPr marL="1200150" lvl="1" indent="-457200">
              <a:spcBef>
                <a:spcPts val="0"/>
              </a:spcBef>
            </a:pPr>
            <a:r>
              <a:rPr lang="en-US" dirty="0"/>
              <a:t>Recognizing</a:t>
            </a:r>
          </a:p>
          <a:p>
            <a:pPr marL="1200150" lvl="1" indent="-457200">
              <a:spcBef>
                <a:spcPts val="0"/>
              </a:spcBef>
            </a:pPr>
            <a:r>
              <a:rPr lang="en-US" dirty="0"/>
              <a:t>Praising</a:t>
            </a:r>
          </a:p>
        </p:txBody>
      </p:sp>
      <p:sp>
        <p:nvSpPr>
          <p:cNvPr id="6" name="Content Placeholder 2"/>
          <p:cNvSpPr txBox="1">
            <a:spLocks/>
          </p:cNvSpPr>
          <p:nvPr/>
        </p:nvSpPr>
        <p:spPr>
          <a:xfrm>
            <a:off x="344921" y="3672685"/>
            <a:ext cx="4833395" cy="1037004"/>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800" kern="1200">
                <a:solidFill>
                  <a:srgbClr val="030503"/>
                </a:solidFill>
                <a:latin typeface="+mn-lt"/>
                <a:ea typeface="+mn-ea"/>
                <a:cs typeface="+mn-cs"/>
              </a:defRPr>
            </a:lvl1pPr>
            <a:lvl2pPr marL="742950" indent="-285750" algn="l" defTabSz="457200" rtl="0" eaLnBrk="1" latinLnBrk="0" hangingPunct="1">
              <a:spcBef>
                <a:spcPct val="20000"/>
              </a:spcBef>
              <a:buFont typeface="Wingdings" panose="05000000000000000000" pitchFamily="2" charset="2"/>
              <a:buChar char="Ø"/>
              <a:defRPr sz="2600" kern="1200">
                <a:solidFill>
                  <a:srgbClr val="030503"/>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30503"/>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30503"/>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3050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a:t>Most people would probably rate them at a low </a:t>
            </a:r>
            <a:r>
              <a:rPr lang="en-US" sz="2600" b="1" dirty="0">
                <a:solidFill>
                  <a:srgbClr val="C00000"/>
                </a:solidFill>
              </a:rPr>
              <a:t>2 or 3.</a:t>
            </a:r>
          </a:p>
        </p:txBody>
      </p:sp>
      <p:sp>
        <p:nvSpPr>
          <p:cNvPr id="9" name="Rectangle 8"/>
          <p:cNvSpPr/>
          <p:nvPr/>
        </p:nvSpPr>
        <p:spPr>
          <a:xfrm>
            <a:off x="392575" y="4643081"/>
            <a:ext cx="8294225" cy="1395254"/>
          </a:xfrm>
          <a:prstGeom prst="rect">
            <a:avLst/>
          </a:prstGeom>
        </p:spPr>
        <p:txBody>
          <a:bodyPr wrap="square">
            <a:spAutoFit/>
          </a:bodyPr>
          <a:lstStyle/>
          <a:p>
            <a:pPr lvl="0">
              <a:spcAft>
                <a:spcPts val="400"/>
              </a:spcAft>
            </a:pPr>
            <a:r>
              <a:rPr lang="en-US" sz="2600" dirty="0">
                <a:solidFill>
                  <a:srgbClr val="000000"/>
                </a:solidFill>
                <a:latin typeface="+mj-lt"/>
              </a:rPr>
              <a:t>Now, rate yourself from 1 to 10.</a:t>
            </a:r>
          </a:p>
          <a:p>
            <a:pPr lvl="0">
              <a:spcAft>
                <a:spcPts val="400"/>
              </a:spcAft>
            </a:pPr>
            <a:r>
              <a:rPr lang="en-US" sz="2600" dirty="0">
                <a:solidFill>
                  <a:srgbClr val="000000"/>
                </a:solidFill>
                <a:latin typeface="+mj-lt"/>
              </a:rPr>
              <a:t>Ask yourself:</a:t>
            </a:r>
          </a:p>
          <a:p>
            <a:pPr lvl="0">
              <a:spcAft>
                <a:spcPts val="400"/>
              </a:spcAft>
            </a:pPr>
            <a:r>
              <a:rPr lang="en-US" sz="2600" dirty="0">
                <a:solidFill>
                  <a:srgbClr val="000000"/>
                </a:solidFill>
                <a:latin typeface="+mj-lt"/>
              </a:rPr>
              <a:t>How well do you recognize and praise your staff?</a:t>
            </a:r>
          </a:p>
        </p:txBody>
      </p:sp>
      <p:sp>
        <p:nvSpPr>
          <p:cNvPr id="15" name="Block Arc 14"/>
          <p:cNvSpPr/>
          <p:nvPr/>
        </p:nvSpPr>
        <p:spPr>
          <a:xfrm rot="21429524">
            <a:off x="5654362" y="2995104"/>
            <a:ext cx="3017842" cy="2586482"/>
          </a:xfrm>
          <a:prstGeom prst="blockArc">
            <a:avLst>
              <a:gd name="adj1" fmla="val 10800000"/>
              <a:gd name="adj2" fmla="val 370280"/>
              <a:gd name="adj3" fmla="val 22022"/>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Chord 9"/>
          <p:cNvSpPr/>
          <p:nvPr/>
        </p:nvSpPr>
        <p:spPr>
          <a:xfrm rot="8178085">
            <a:off x="5861226" y="3039404"/>
            <a:ext cx="2664917" cy="2857202"/>
          </a:xfrm>
          <a:prstGeom prst="chord">
            <a:avLst>
              <a:gd name="adj1" fmla="val 2899173"/>
              <a:gd name="adj2" fmla="val 13185690"/>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Block Arc 13"/>
          <p:cNvSpPr/>
          <p:nvPr/>
        </p:nvSpPr>
        <p:spPr>
          <a:xfrm rot="21429524">
            <a:off x="5944083" y="3243413"/>
            <a:ext cx="2438400" cy="2089864"/>
          </a:xfrm>
          <a:prstGeom prst="blockArc">
            <a:avLst>
              <a:gd name="adj1" fmla="val 10800000"/>
              <a:gd name="adj2" fmla="val 370280"/>
              <a:gd name="adj3" fmla="val 22022"/>
            </a:avLst>
          </a:prstGeom>
          <a:gradFill flip="none" rotWithShape="1">
            <a:gsLst>
              <a:gs pos="0">
                <a:schemeClr val="tx1">
                  <a:lumMod val="60000"/>
                  <a:lumOff val="40000"/>
                </a:schemeClr>
              </a:gs>
              <a:gs pos="74000">
                <a:schemeClr val="accent6"/>
              </a:gs>
              <a:gs pos="38000">
                <a:schemeClr val="bg2">
                  <a:lumMod val="75000"/>
                </a:schemeClr>
              </a:gs>
              <a:gs pos="100000">
                <a:srgbClr val="FF0000"/>
              </a:gs>
            </a:gsLst>
            <a:lin ang="11400000" scaled="0"/>
            <a:tileRect/>
          </a:gradFill>
          <a:ln w="571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Rectangle 18"/>
          <p:cNvSpPr/>
          <p:nvPr/>
        </p:nvSpPr>
        <p:spPr>
          <a:xfrm>
            <a:off x="5650631" y="4284472"/>
            <a:ext cx="3017842" cy="17693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7" name="Group 16"/>
          <p:cNvGrpSpPr/>
          <p:nvPr/>
        </p:nvGrpSpPr>
        <p:grpSpPr>
          <a:xfrm>
            <a:off x="7072132" y="3318411"/>
            <a:ext cx="228600" cy="1828800"/>
            <a:chOff x="7072132" y="3181108"/>
            <a:chExt cx="228600" cy="1828800"/>
          </a:xfrm>
          <a:solidFill>
            <a:schemeClr val="bg1">
              <a:lumMod val="50000"/>
            </a:schemeClr>
          </a:solidFill>
        </p:grpSpPr>
        <p:sp>
          <p:nvSpPr>
            <p:cNvPr id="13" name="Isosceles Triangle 12"/>
            <p:cNvSpPr/>
            <p:nvPr/>
          </p:nvSpPr>
          <p:spPr>
            <a:xfrm>
              <a:off x="7072132" y="3181108"/>
              <a:ext cx="228600" cy="914400"/>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Isosceles Triangle 15"/>
            <p:cNvSpPr/>
            <p:nvPr/>
          </p:nvSpPr>
          <p:spPr>
            <a:xfrm flipV="1">
              <a:off x="7072132" y="4095508"/>
              <a:ext cx="228600" cy="914400"/>
            </a:xfrm>
            <a:prstGeom prst="triangl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Oval 17"/>
          <p:cNvSpPr/>
          <p:nvPr/>
        </p:nvSpPr>
        <p:spPr>
          <a:xfrm>
            <a:off x="6995932" y="4031348"/>
            <a:ext cx="381000" cy="319681"/>
          </a:xfrm>
          <a:prstGeom prst="ellipse">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5668958" y="4037299"/>
            <a:ext cx="290368" cy="307777"/>
          </a:xfrm>
          <a:prstGeom prst="rect">
            <a:avLst/>
          </a:prstGeom>
          <a:noFill/>
        </p:spPr>
        <p:txBody>
          <a:bodyPr wrap="square" rtlCol="0">
            <a:spAutoFit/>
          </a:bodyPr>
          <a:lstStyle/>
          <a:p>
            <a:pPr algn="ctr"/>
            <a:r>
              <a:rPr lang="en-US" sz="1400" b="1" dirty="0">
                <a:solidFill>
                  <a:schemeClr val="bg1"/>
                </a:solidFill>
              </a:rPr>
              <a:t>1</a:t>
            </a:r>
          </a:p>
        </p:txBody>
      </p:sp>
      <p:sp>
        <p:nvSpPr>
          <p:cNvPr id="22" name="TextBox 21"/>
          <p:cNvSpPr txBox="1"/>
          <p:nvPr/>
        </p:nvSpPr>
        <p:spPr>
          <a:xfrm>
            <a:off x="8292248" y="4029865"/>
            <a:ext cx="442206" cy="307777"/>
          </a:xfrm>
          <a:prstGeom prst="rect">
            <a:avLst/>
          </a:prstGeom>
          <a:noFill/>
        </p:spPr>
        <p:txBody>
          <a:bodyPr wrap="square" rtlCol="0">
            <a:spAutoFit/>
          </a:bodyPr>
          <a:lstStyle/>
          <a:p>
            <a:pPr algn="ctr"/>
            <a:r>
              <a:rPr lang="en-US" sz="1400" b="1" dirty="0">
                <a:solidFill>
                  <a:schemeClr val="bg1"/>
                </a:solidFill>
              </a:rPr>
              <a:t>10</a:t>
            </a:r>
          </a:p>
        </p:txBody>
      </p:sp>
      <p:sp>
        <p:nvSpPr>
          <p:cNvPr id="23" name="TextBox 22"/>
          <p:cNvSpPr txBox="1"/>
          <p:nvPr/>
        </p:nvSpPr>
        <p:spPr>
          <a:xfrm>
            <a:off x="6929648" y="2953065"/>
            <a:ext cx="442206" cy="307777"/>
          </a:xfrm>
          <a:prstGeom prst="rect">
            <a:avLst/>
          </a:prstGeom>
          <a:noFill/>
        </p:spPr>
        <p:txBody>
          <a:bodyPr wrap="square" rtlCol="0">
            <a:spAutoFit/>
          </a:bodyPr>
          <a:lstStyle/>
          <a:p>
            <a:pPr algn="ctr"/>
            <a:r>
              <a:rPr lang="en-US" sz="1400" b="1" dirty="0">
                <a:solidFill>
                  <a:schemeClr val="bg1"/>
                </a:solidFill>
              </a:rPr>
              <a:t>5</a:t>
            </a:r>
          </a:p>
        </p:txBody>
      </p:sp>
      <p:sp>
        <p:nvSpPr>
          <p:cNvPr id="24" name="Oval 23"/>
          <p:cNvSpPr/>
          <p:nvPr/>
        </p:nvSpPr>
        <p:spPr>
          <a:xfrm>
            <a:off x="7102013" y="4132072"/>
            <a:ext cx="154473" cy="129612"/>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Lightning Bolt 25"/>
          <p:cNvSpPr/>
          <p:nvPr/>
        </p:nvSpPr>
        <p:spPr>
          <a:xfrm rot="1479642">
            <a:off x="7714661" y="2610630"/>
            <a:ext cx="359282" cy="1554162"/>
          </a:xfrm>
          <a:prstGeom prst="lightningBol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Lightning Bolt 26"/>
          <p:cNvSpPr/>
          <p:nvPr/>
        </p:nvSpPr>
        <p:spPr>
          <a:xfrm rot="18615697" flipH="1">
            <a:off x="6213283" y="2708825"/>
            <a:ext cx="359282" cy="1554162"/>
          </a:xfrm>
          <a:prstGeom prst="lightningBol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581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5400000">
                                      <p:cBhvr>
                                        <p:cTn id="6" dur="1000" fill="hold"/>
                                        <p:tgtEl>
                                          <p:spTgt spid="17"/>
                                        </p:tgtEl>
                                        <p:attrNameLst>
                                          <p:attrName>r</p:attrName>
                                        </p:attrNameLst>
                                      </p:cBhvr>
                                    </p:animRot>
                                  </p:childTnLst>
                                </p:cTn>
                              </p:par>
                            </p:childTnLst>
                          </p:cTn>
                        </p:par>
                        <p:par>
                          <p:cTn id="7" fill="hold">
                            <p:stCondLst>
                              <p:cond delay="1000"/>
                            </p:stCondLst>
                            <p:childTnLst>
                              <p:par>
                                <p:cTn id="8" presetID="8" presetClass="emph" presetSubtype="0" fill="hold" nodeType="afterEffect">
                                  <p:stCondLst>
                                    <p:cond delay="0"/>
                                  </p:stCondLst>
                                  <p:childTnLst>
                                    <p:animRot by="10800000">
                                      <p:cBhvr>
                                        <p:cTn id="9" dur="3000" fill="hold"/>
                                        <p:tgtEl>
                                          <p:spTgt spid="17"/>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500"/>
                            </p:stCondLst>
                            <p:childTnLst>
                              <p:par>
                                <p:cTn id="16" presetID="8" presetClass="emph" presetSubtype="0" fill="hold" nodeType="afterEffect">
                                  <p:stCondLst>
                                    <p:cond delay="0"/>
                                  </p:stCondLst>
                                  <p:childTnLst>
                                    <p:animRot by="-9600000">
                                      <p:cBhvr>
                                        <p:cTn id="17" dur="1000" fill="hold"/>
                                        <p:tgtEl>
                                          <p:spTgt spid="17"/>
                                        </p:tgtEl>
                                        <p:attrNameLst>
                                          <p:attrName>r</p:attrName>
                                        </p:attrNameLst>
                                      </p:cBhvr>
                                    </p:animRot>
                                  </p:childTnLst>
                                </p:cTn>
                              </p:par>
                            </p:childTnLst>
                          </p:cTn>
                        </p:par>
                        <p:par>
                          <p:cTn id="18" fill="hold">
                            <p:stCondLst>
                              <p:cond delay="1500"/>
                            </p:stCondLst>
                            <p:childTnLst>
                              <p:par>
                                <p:cTn id="19" presetID="32" presetClass="emph" presetSubtype="0" fill="hold" nodeType="afterEffect">
                                  <p:stCondLst>
                                    <p:cond delay="0"/>
                                  </p:stCondLst>
                                  <p:childTnLst>
                                    <p:animRot by="120000">
                                      <p:cBhvr>
                                        <p:cTn id="20" dur="100" fill="hold">
                                          <p:stCondLst>
                                            <p:cond delay="0"/>
                                          </p:stCondLst>
                                        </p:cTn>
                                        <p:tgtEl>
                                          <p:spTgt spid="17"/>
                                        </p:tgtEl>
                                        <p:attrNameLst>
                                          <p:attrName>r</p:attrName>
                                        </p:attrNameLst>
                                      </p:cBhvr>
                                    </p:animRot>
                                    <p:animRot by="-240000">
                                      <p:cBhvr>
                                        <p:cTn id="21" dur="200" fill="hold">
                                          <p:stCondLst>
                                            <p:cond delay="200"/>
                                          </p:stCondLst>
                                        </p:cTn>
                                        <p:tgtEl>
                                          <p:spTgt spid="17"/>
                                        </p:tgtEl>
                                        <p:attrNameLst>
                                          <p:attrName>r</p:attrName>
                                        </p:attrNameLst>
                                      </p:cBhvr>
                                    </p:animRot>
                                    <p:animRot by="240000">
                                      <p:cBhvr>
                                        <p:cTn id="22" dur="200" fill="hold">
                                          <p:stCondLst>
                                            <p:cond delay="400"/>
                                          </p:stCondLst>
                                        </p:cTn>
                                        <p:tgtEl>
                                          <p:spTgt spid="17"/>
                                        </p:tgtEl>
                                        <p:attrNameLst>
                                          <p:attrName>r</p:attrName>
                                        </p:attrNameLst>
                                      </p:cBhvr>
                                    </p:animRot>
                                    <p:animRot by="-240000">
                                      <p:cBhvr>
                                        <p:cTn id="23" dur="200" fill="hold">
                                          <p:stCondLst>
                                            <p:cond delay="600"/>
                                          </p:stCondLst>
                                        </p:cTn>
                                        <p:tgtEl>
                                          <p:spTgt spid="17"/>
                                        </p:tgtEl>
                                        <p:attrNameLst>
                                          <p:attrName>r</p:attrName>
                                        </p:attrNameLst>
                                      </p:cBhvr>
                                    </p:animRot>
                                    <p:animRot by="120000">
                                      <p:cBhvr>
                                        <p:cTn id="24" dur="200" fill="hold">
                                          <p:stCondLst>
                                            <p:cond delay="800"/>
                                          </p:stCondLst>
                                        </p:cTn>
                                        <p:tgtEl>
                                          <p:spTgt spid="17"/>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8" presetClass="emph" presetSubtype="0" fill="hold" nodeType="withEffect">
                                  <p:stCondLst>
                                    <p:cond delay="5000"/>
                                  </p:stCondLst>
                                  <p:childTnLst>
                                    <p:animRot by="9600000">
                                      <p:cBhvr>
                                        <p:cTn id="31" dur="2000" fill="hold"/>
                                        <p:tgtEl>
                                          <p:spTgt spid="17"/>
                                        </p:tgtEl>
                                        <p:attrNameLst>
                                          <p:attrName>r</p:attrName>
                                        </p:attrNameLst>
                                      </p:cBhvr>
                                    </p:animRot>
                                  </p:childTnLst>
                                </p:cTn>
                              </p:par>
                            </p:childTnLst>
                          </p:cTn>
                        </p:par>
                        <p:par>
                          <p:cTn id="32" fill="hold">
                            <p:stCondLst>
                              <p:cond delay="7000"/>
                            </p:stCondLst>
                            <p:childTnLst>
                              <p:par>
                                <p:cTn id="33" presetID="32" presetClass="emph" presetSubtype="0" fill="hold" nodeType="afterEffect">
                                  <p:stCondLst>
                                    <p:cond delay="0"/>
                                  </p:stCondLst>
                                  <p:childTnLst>
                                    <p:animRot by="120000">
                                      <p:cBhvr>
                                        <p:cTn id="34" dur="100" fill="hold">
                                          <p:stCondLst>
                                            <p:cond delay="0"/>
                                          </p:stCondLst>
                                        </p:cTn>
                                        <p:tgtEl>
                                          <p:spTgt spid="17"/>
                                        </p:tgtEl>
                                        <p:attrNameLst>
                                          <p:attrName>r</p:attrName>
                                        </p:attrNameLst>
                                      </p:cBhvr>
                                    </p:animRot>
                                    <p:animRot by="-240000">
                                      <p:cBhvr>
                                        <p:cTn id="35" dur="200" fill="hold">
                                          <p:stCondLst>
                                            <p:cond delay="200"/>
                                          </p:stCondLst>
                                        </p:cTn>
                                        <p:tgtEl>
                                          <p:spTgt spid="17"/>
                                        </p:tgtEl>
                                        <p:attrNameLst>
                                          <p:attrName>r</p:attrName>
                                        </p:attrNameLst>
                                      </p:cBhvr>
                                    </p:animRot>
                                    <p:animRot by="240000">
                                      <p:cBhvr>
                                        <p:cTn id="36" dur="200" fill="hold">
                                          <p:stCondLst>
                                            <p:cond delay="400"/>
                                          </p:stCondLst>
                                        </p:cTn>
                                        <p:tgtEl>
                                          <p:spTgt spid="17"/>
                                        </p:tgtEl>
                                        <p:attrNameLst>
                                          <p:attrName>r</p:attrName>
                                        </p:attrNameLst>
                                      </p:cBhvr>
                                    </p:animRot>
                                    <p:animRot by="-240000">
                                      <p:cBhvr>
                                        <p:cTn id="37" dur="200" fill="hold">
                                          <p:stCondLst>
                                            <p:cond delay="600"/>
                                          </p:stCondLst>
                                        </p:cTn>
                                        <p:tgtEl>
                                          <p:spTgt spid="17"/>
                                        </p:tgtEl>
                                        <p:attrNameLst>
                                          <p:attrName>r</p:attrName>
                                        </p:attrNameLst>
                                      </p:cBhvr>
                                    </p:animRot>
                                    <p:animRot by="120000">
                                      <p:cBhvr>
                                        <p:cTn id="38" dur="200" fill="hold">
                                          <p:stCondLst>
                                            <p:cond delay="800"/>
                                          </p:stCondLst>
                                        </p:cTn>
                                        <p:tgtEl>
                                          <p:spTgt spid="17"/>
                                        </p:tgtEl>
                                        <p:attrNameLst>
                                          <p:attrName>r</p:attrName>
                                        </p:attrNameLst>
                                      </p:cBhvr>
                                    </p:animRot>
                                  </p:childTnLst>
                                </p:cTn>
                              </p:par>
                            </p:childTnLst>
                          </p:cTn>
                        </p:par>
                        <p:par>
                          <p:cTn id="39" fill="hold">
                            <p:stCondLst>
                              <p:cond delay="8000"/>
                            </p:stCondLst>
                            <p:childTnLst>
                              <p:par>
                                <p:cTn id="40" presetID="32" presetClass="emph" presetSubtype="0" repeatCount="10000" fill="hold" grpId="0" nodeType="afterEffect">
                                  <p:stCondLst>
                                    <p:cond delay="500"/>
                                  </p:stCondLst>
                                  <p:childTnLst>
                                    <p:animRot by="120000">
                                      <p:cBhvr>
                                        <p:cTn id="41" dur="50" fill="hold">
                                          <p:stCondLst>
                                            <p:cond delay="0"/>
                                          </p:stCondLst>
                                        </p:cTn>
                                        <p:tgtEl>
                                          <p:spTgt spid="19"/>
                                        </p:tgtEl>
                                        <p:attrNameLst>
                                          <p:attrName>r</p:attrName>
                                        </p:attrNameLst>
                                      </p:cBhvr>
                                    </p:animRot>
                                    <p:animRot by="-240000">
                                      <p:cBhvr>
                                        <p:cTn id="42" dur="100" fill="hold">
                                          <p:stCondLst>
                                            <p:cond delay="100"/>
                                          </p:stCondLst>
                                        </p:cTn>
                                        <p:tgtEl>
                                          <p:spTgt spid="19"/>
                                        </p:tgtEl>
                                        <p:attrNameLst>
                                          <p:attrName>r</p:attrName>
                                        </p:attrNameLst>
                                      </p:cBhvr>
                                    </p:animRot>
                                    <p:animRot by="240000">
                                      <p:cBhvr>
                                        <p:cTn id="43" dur="100" fill="hold">
                                          <p:stCondLst>
                                            <p:cond delay="200"/>
                                          </p:stCondLst>
                                        </p:cTn>
                                        <p:tgtEl>
                                          <p:spTgt spid="19"/>
                                        </p:tgtEl>
                                        <p:attrNameLst>
                                          <p:attrName>r</p:attrName>
                                        </p:attrNameLst>
                                      </p:cBhvr>
                                    </p:animRot>
                                    <p:animRot by="-240000">
                                      <p:cBhvr>
                                        <p:cTn id="44" dur="100" fill="hold">
                                          <p:stCondLst>
                                            <p:cond delay="300"/>
                                          </p:stCondLst>
                                        </p:cTn>
                                        <p:tgtEl>
                                          <p:spTgt spid="19"/>
                                        </p:tgtEl>
                                        <p:attrNameLst>
                                          <p:attrName>r</p:attrName>
                                        </p:attrNameLst>
                                      </p:cBhvr>
                                    </p:animRot>
                                    <p:animRot by="120000">
                                      <p:cBhvr>
                                        <p:cTn id="45" dur="100" fill="hold">
                                          <p:stCondLst>
                                            <p:cond delay="400"/>
                                          </p:stCondLst>
                                        </p:cTn>
                                        <p:tgtEl>
                                          <p:spTgt spid="19"/>
                                        </p:tgtEl>
                                        <p:attrNameLst>
                                          <p:attrName>r</p:attrName>
                                        </p:attrNameLst>
                                      </p:cBhvr>
                                    </p:animRot>
                                  </p:childTnLst>
                                </p:cTn>
                              </p:par>
                              <p:par>
                                <p:cTn id="46" presetID="32" presetClass="emph" presetSubtype="0" repeatCount="10000" fill="hold" grpId="0" nodeType="withEffect">
                                  <p:stCondLst>
                                    <p:cond delay="500"/>
                                  </p:stCondLst>
                                  <p:childTnLst>
                                    <p:animRot by="120000">
                                      <p:cBhvr>
                                        <p:cTn id="47" dur="50" fill="hold">
                                          <p:stCondLst>
                                            <p:cond delay="0"/>
                                          </p:stCondLst>
                                        </p:cTn>
                                        <p:tgtEl>
                                          <p:spTgt spid="15"/>
                                        </p:tgtEl>
                                        <p:attrNameLst>
                                          <p:attrName>r</p:attrName>
                                        </p:attrNameLst>
                                      </p:cBhvr>
                                    </p:animRot>
                                    <p:animRot by="-240000">
                                      <p:cBhvr>
                                        <p:cTn id="48" dur="100" fill="hold">
                                          <p:stCondLst>
                                            <p:cond delay="100"/>
                                          </p:stCondLst>
                                        </p:cTn>
                                        <p:tgtEl>
                                          <p:spTgt spid="15"/>
                                        </p:tgtEl>
                                        <p:attrNameLst>
                                          <p:attrName>r</p:attrName>
                                        </p:attrNameLst>
                                      </p:cBhvr>
                                    </p:animRot>
                                    <p:animRot by="240000">
                                      <p:cBhvr>
                                        <p:cTn id="49" dur="100" fill="hold">
                                          <p:stCondLst>
                                            <p:cond delay="200"/>
                                          </p:stCondLst>
                                        </p:cTn>
                                        <p:tgtEl>
                                          <p:spTgt spid="15"/>
                                        </p:tgtEl>
                                        <p:attrNameLst>
                                          <p:attrName>r</p:attrName>
                                        </p:attrNameLst>
                                      </p:cBhvr>
                                    </p:animRot>
                                    <p:animRot by="-240000">
                                      <p:cBhvr>
                                        <p:cTn id="50" dur="100" fill="hold">
                                          <p:stCondLst>
                                            <p:cond delay="300"/>
                                          </p:stCondLst>
                                        </p:cTn>
                                        <p:tgtEl>
                                          <p:spTgt spid="15"/>
                                        </p:tgtEl>
                                        <p:attrNameLst>
                                          <p:attrName>r</p:attrName>
                                        </p:attrNameLst>
                                      </p:cBhvr>
                                    </p:animRot>
                                    <p:animRot by="120000">
                                      <p:cBhvr>
                                        <p:cTn id="51" dur="100" fill="hold">
                                          <p:stCondLst>
                                            <p:cond delay="400"/>
                                          </p:stCondLst>
                                        </p:cTn>
                                        <p:tgtEl>
                                          <p:spTgt spid="15"/>
                                        </p:tgtEl>
                                        <p:attrNameLst>
                                          <p:attrName>r</p:attrName>
                                        </p:attrNameLst>
                                      </p:cBhvr>
                                    </p:animRot>
                                  </p:childTnLst>
                                </p:cTn>
                              </p:par>
                              <p:par>
                                <p:cTn id="52" presetID="8" presetClass="emph" presetSubtype="0" fill="hold" nodeType="withEffect">
                                  <p:stCondLst>
                                    <p:cond delay="1500"/>
                                  </p:stCondLst>
                                  <p:childTnLst>
                                    <p:animRot by="-10800000">
                                      <p:cBhvr>
                                        <p:cTn id="53" dur="750" fill="hold"/>
                                        <p:tgtEl>
                                          <p:spTgt spid="17"/>
                                        </p:tgtEl>
                                        <p:attrNameLst>
                                          <p:attrName>r</p:attrName>
                                        </p:attrNameLst>
                                      </p:cBhvr>
                                    </p:animRot>
                                  </p:childTnLst>
                                </p:cTn>
                              </p:par>
                              <p:par>
                                <p:cTn id="54" presetID="8" presetClass="emph" presetSubtype="0" fill="hold" nodeType="withEffect">
                                  <p:stCondLst>
                                    <p:cond delay="2500"/>
                                  </p:stCondLst>
                                  <p:childTnLst>
                                    <p:animRot by="10800000">
                                      <p:cBhvr>
                                        <p:cTn id="55" dur="750" fill="hold"/>
                                        <p:tgtEl>
                                          <p:spTgt spid="17"/>
                                        </p:tgtEl>
                                        <p:attrNameLst>
                                          <p:attrName>r</p:attrName>
                                        </p:attrNameLst>
                                      </p:cBhvr>
                                    </p:animRot>
                                  </p:childTnLst>
                                </p:cTn>
                              </p:par>
                              <p:par>
                                <p:cTn id="56" presetID="8" presetClass="emph" presetSubtype="0" fill="hold" nodeType="withEffect">
                                  <p:stCondLst>
                                    <p:cond delay="3250"/>
                                  </p:stCondLst>
                                  <p:childTnLst>
                                    <p:animRot by="-10800000">
                                      <p:cBhvr>
                                        <p:cTn id="57" dur="750" fill="hold"/>
                                        <p:tgtEl>
                                          <p:spTgt spid="17"/>
                                        </p:tgtEl>
                                        <p:attrNameLst>
                                          <p:attrName>r</p:attrName>
                                        </p:attrNameLst>
                                      </p:cBhvr>
                                    </p:animRot>
                                  </p:childTnLst>
                                </p:cTn>
                              </p:par>
                              <p:par>
                                <p:cTn id="58" presetID="8" presetClass="emph" presetSubtype="0" fill="hold" nodeType="withEffect">
                                  <p:stCondLst>
                                    <p:cond delay="4000"/>
                                  </p:stCondLst>
                                  <p:childTnLst>
                                    <p:animRot by="10800000">
                                      <p:cBhvr>
                                        <p:cTn id="59" dur="750" fill="hold"/>
                                        <p:tgtEl>
                                          <p:spTgt spid="17"/>
                                        </p:tgtEl>
                                        <p:attrNameLst>
                                          <p:attrName>r</p:attrName>
                                        </p:attrNameLst>
                                      </p:cBhvr>
                                    </p:animRot>
                                  </p:childTnLst>
                                </p:cTn>
                              </p:par>
                              <p:par>
                                <p:cTn id="60" presetID="22" presetClass="entr" presetSubtype="1" fill="hold" grpId="0" nodeType="withEffect">
                                  <p:stCondLst>
                                    <p:cond delay="3500"/>
                                  </p:stCondLst>
                                  <p:childTnLst>
                                    <p:set>
                                      <p:cBhvr>
                                        <p:cTn id="61" dur="1" fill="hold">
                                          <p:stCondLst>
                                            <p:cond delay="0"/>
                                          </p:stCondLst>
                                        </p:cTn>
                                        <p:tgtEl>
                                          <p:spTgt spid="26"/>
                                        </p:tgtEl>
                                        <p:attrNameLst>
                                          <p:attrName>style.visibility</p:attrName>
                                        </p:attrNameLst>
                                      </p:cBhvr>
                                      <p:to>
                                        <p:strVal val="visible"/>
                                      </p:to>
                                    </p:set>
                                    <p:animEffect transition="in" filter="wipe(up)">
                                      <p:cBhvr>
                                        <p:cTn id="62" dur="250"/>
                                        <p:tgtEl>
                                          <p:spTgt spid="26"/>
                                        </p:tgtEl>
                                      </p:cBhvr>
                                    </p:animEffect>
                                  </p:childTnLst>
                                </p:cTn>
                              </p:par>
                              <p:par>
                                <p:cTn id="63" presetID="22" presetClass="entr" presetSubtype="1" fill="hold" grpId="0" nodeType="withEffect">
                                  <p:stCondLst>
                                    <p:cond delay="3250"/>
                                  </p:stCondLst>
                                  <p:childTnLst>
                                    <p:set>
                                      <p:cBhvr>
                                        <p:cTn id="64" dur="1" fill="hold">
                                          <p:stCondLst>
                                            <p:cond delay="0"/>
                                          </p:stCondLst>
                                        </p:cTn>
                                        <p:tgtEl>
                                          <p:spTgt spid="27"/>
                                        </p:tgtEl>
                                        <p:attrNameLst>
                                          <p:attrName>style.visibility</p:attrName>
                                        </p:attrNameLst>
                                      </p:cBhvr>
                                      <p:to>
                                        <p:strVal val="visible"/>
                                      </p:to>
                                    </p:set>
                                    <p:animEffect transition="in" filter="wipe(up)">
                                      <p:cBhvr>
                                        <p:cTn id="65" dur="250"/>
                                        <p:tgtEl>
                                          <p:spTgt spid="27"/>
                                        </p:tgtEl>
                                      </p:cBhvr>
                                    </p:animEffect>
                                  </p:childTnLst>
                                </p:cTn>
                              </p:par>
                              <p:par>
                                <p:cTn id="66" presetID="22" presetClass="entr" presetSubtype="1" fill="hold" nodeType="withEffect">
                                  <p:stCondLst>
                                    <p:cond delay="3000"/>
                                  </p:stCondLst>
                                  <p:childTnLst>
                                    <p:set>
                                      <p:cBhvr>
                                        <p:cTn id="67" dur="1" fill="hold">
                                          <p:stCondLst>
                                            <p:cond delay="0"/>
                                          </p:stCondLst>
                                        </p:cTn>
                                        <p:tgtEl>
                                          <p:spTgt spid="30"/>
                                        </p:tgtEl>
                                        <p:attrNameLst>
                                          <p:attrName>style.visibility</p:attrName>
                                        </p:attrNameLst>
                                      </p:cBhvr>
                                      <p:to>
                                        <p:strVal val="visible"/>
                                      </p:to>
                                    </p:set>
                                    <p:animEffect transition="in" filter="wipe(up)">
                                      <p:cBhvr>
                                        <p:cTn id="68" dur="500"/>
                                        <p:tgtEl>
                                          <p:spTgt spid="30"/>
                                        </p:tgtEl>
                                      </p:cBhvr>
                                    </p:animEffect>
                                  </p:childTnLst>
                                </p:cTn>
                              </p:par>
                              <p:par>
                                <p:cTn id="69" presetID="8" presetClass="emph" presetSubtype="0" fill="hold" nodeType="withEffect">
                                  <p:stCondLst>
                                    <p:cond delay="3000"/>
                                  </p:stCondLst>
                                  <p:childTnLst>
                                    <p:animRot by="1800000">
                                      <p:cBhvr>
                                        <p:cTn id="70" dur="1000" fill="hold"/>
                                        <p:tgtEl>
                                          <p:spTgt spid="17"/>
                                        </p:tgtEl>
                                        <p:attrNameLst>
                                          <p:attrName>r</p:attrName>
                                        </p:attrNameLst>
                                      </p:cBhvr>
                                    </p:animRot>
                                  </p:childTnLst>
                                </p:cTn>
                              </p:par>
                              <p:par>
                                <p:cTn id="71" presetID="32" presetClass="emph" presetSubtype="0" fill="hold" nodeType="withEffect">
                                  <p:stCondLst>
                                    <p:cond delay="4000"/>
                                  </p:stCondLst>
                                  <p:childTnLst>
                                    <p:animRot by="120000">
                                      <p:cBhvr>
                                        <p:cTn id="72" dur="100" fill="hold">
                                          <p:stCondLst>
                                            <p:cond delay="0"/>
                                          </p:stCondLst>
                                        </p:cTn>
                                        <p:tgtEl>
                                          <p:spTgt spid="17"/>
                                        </p:tgtEl>
                                        <p:attrNameLst>
                                          <p:attrName>r</p:attrName>
                                        </p:attrNameLst>
                                      </p:cBhvr>
                                    </p:animRot>
                                    <p:animRot by="-240000">
                                      <p:cBhvr>
                                        <p:cTn id="73" dur="200" fill="hold">
                                          <p:stCondLst>
                                            <p:cond delay="200"/>
                                          </p:stCondLst>
                                        </p:cTn>
                                        <p:tgtEl>
                                          <p:spTgt spid="17"/>
                                        </p:tgtEl>
                                        <p:attrNameLst>
                                          <p:attrName>r</p:attrName>
                                        </p:attrNameLst>
                                      </p:cBhvr>
                                    </p:animRot>
                                    <p:animRot by="240000">
                                      <p:cBhvr>
                                        <p:cTn id="74" dur="200" fill="hold">
                                          <p:stCondLst>
                                            <p:cond delay="400"/>
                                          </p:stCondLst>
                                        </p:cTn>
                                        <p:tgtEl>
                                          <p:spTgt spid="17"/>
                                        </p:tgtEl>
                                        <p:attrNameLst>
                                          <p:attrName>r</p:attrName>
                                        </p:attrNameLst>
                                      </p:cBhvr>
                                    </p:animRot>
                                    <p:animRot by="-240000">
                                      <p:cBhvr>
                                        <p:cTn id="75" dur="200" fill="hold">
                                          <p:stCondLst>
                                            <p:cond delay="600"/>
                                          </p:stCondLst>
                                        </p:cTn>
                                        <p:tgtEl>
                                          <p:spTgt spid="17"/>
                                        </p:tgtEl>
                                        <p:attrNameLst>
                                          <p:attrName>r</p:attrName>
                                        </p:attrNameLst>
                                      </p:cBhvr>
                                    </p:animRot>
                                    <p:animRot by="120000">
                                      <p:cBhvr>
                                        <p:cTn id="76"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5" grpId="0" animBg="1"/>
      <p:bldP spid="19"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Rectangle 4"/>
          <p:cNvSpPr/>
          <p:nvPr/>
        </p:nvSpPr>
        <p:spPr>
          <a:xfrm>
            <a:off x="556519" y="202690"/>
            <a:ext cx="8222396" cy="1077218"/>
          </a:xfrm>
          <a:prstGeom prst="rect">
            <a:avLst/>
          </a:prstGeom>
        </p:spPr>
        <p:txBody>
          <a:bodyPr wrap="square">
            <a:spAutoFit/>
          </a:bodyPr>
          <a:lstStyle/>
          <a:p>
            <a:pPr lvl="0" algn="ctr" defTabSz="457200" fontAlgn="auto">
              <a:spcBef>
                <a:spcPct val="20000"/>
              </a:spcBef>
              <a:spcAft>
                <a:spcPts val="0"/>
              </a:spcAft>
            </a:pPr>
            <a:r>
              <a:rPr lang="en-US" sz="3200" b="1" dirty="0">
                <a:solidFill>
                  <a:schemeClr val="bg1"/>
                </a:solidFill>
                <a:latin typeface="Calibri"/>
              </a:rPr>
              <a:t>Too many work environments are focused on catching people making mistakes…</a:t>
            </a:r>
          </a:p>
        </p:txBody>
      </p:sp>
      <p:sp>
        <p:nvSpPr>
          <p:cNvPr id="7" name="Rectangle 6"/>
          <p:cNvSpPr/>
          <p:nvPr/>
        </p:nvSpPr>
        <p:spPr>
          <a:xfrm>
            <a:off x="1264334" y="4888136"/>
            <a:ext cx="6800383" cy="1261884"/>
          </a:xfrm>
          <a:prstGeom prst="rect">
            <a:avLst/>
          </a:prstGeom>
        </p:spPr>
        <p:txBody>
          <a:bodyPr wrap="square">
            <a:spAutoFit/>
          </a:bodyPr>
          <a:lstStyle/>
          <a:p>
            <a:pPr algn="ctr"/>
            <a:r>
              <a:rPr lang="en-US" sz="3600" b="1" dirty="0">
                <a:solidFill>
                  <a:schemeClr val="bg1"/>
                </a:solidFill>
                <a:latin typeface="Calibri"/>
                <a:ea typeface="+mj-ea"/>
                <a:cs typeface="+mj-cs"/>
              </a:rPr>
              <a:t>Instead of catching your staff doing something </a:t>
            </a:r>
            <a:r>
              <a:rPr lang="en-US" sz="4000" b="1" dirty="0">
                <a:solidFill>
                  <a:srgbClr val="FF0000"/>
                </a:solidFill>
                <a:effectLst>
                  <a:outerShdw blurRad="38100" dist="38100" dir="2700000" algn="tl">
                    <a:srgbClr val="000000">
                      <a:alpha val="43137"/>
                    </a:srgbClr>
                  </a:outerShdw>
                </a:effectLst>
                <a:latin typeface="Calibri"/>
                <a:ea typeface="+mj-ea"/>
                <a:cs typeface="+mj-cs"/>
              </a:rPr>
              <a:t>wrong…</a:t>
            </a:r>
            <a:endParaRPr lang="en-US" sz="1400" dirty="0">
              <a:solidFill>
                <a:srgbClr val="FF0000"/>
              </a:solidFill>
              <a:effectLst>
                <a:outerShdw blurRad="38100" dist="38100" dir="2700000" algn="tl">
                  <a:srgbClr val="000000">
                    <a:alpha val="43137"/>
                  </a:srgbClr>
                </a:outerShdw>
              </a:effectLst>
            </a:endParaRPr>
          </a:p>
        </p:txBody>
      </p:sp>
      <p:sp>
        <p:nvSpPr>
          <p:cNvPr id="8" name="Rectangle 7"/>
          <p:cNvSpPr/>
          <p:nvPr/>
        </p:nvSpPr>
        <p:spPr>
          <a:xfrm>
            <a:off x="-152400" y="1694519"/>
            <a:ext cx="9448800" cy="2807921"/>
          </a:xfrm>
          <a:prstGeom prst="rect">
            <a:avLst/>
          </a:prstGeom>
          <a:solidFill>
            <a:schemeClr val="bg1">
              <a:lumMod val="65000"/>
            </a:schemeClr>
          </a:solidFill>
          <a:ln w="57150">
            <a:solidFill>
              <a:schemeClr val="accent6">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308125" y="2514600"/>
            <a:ext cx="4759675" cy="2133600"/>
          </a:xfrm>
          <a:noFill/>
          <a:ln>
            <a:noFill/>
          </a:ln>
        </p:spPr>
        <p:txBody>
          <a:bodyPr>
            <a:normAutofit/>
          </a:bodyPr>
          <a:lstStyle/>
          <a:p>
            <a:pPr algn="ctr"/>
            <a:r>
              <a:rPr lang="en-US" sz="2600" dirty="0">
                <a:solidFill>
                  <a:schemeClr val="bg1"/>
                </a:solidFill>
              </a:rPr>
              <a:t>According to a poll by Gallup, 65% of Americans received no recognition in the workplace.</a:t>
            </a:r>
          </a:p>
          <a:p>
            <a:endParaRPr lang="en-US" sz="2600" dirty="0"/>
          </a:p>
        </p:txBody>
      </p:sp>
      <p:grpSp>
        <p:nvGrpSpPr>
          <p:cNvPr id="10" name="Group 9"/>
          <p:cNvGrpSpPr/>
          <p:nvPr/>
        </p:nvGrpSpPr>
        <p:grpSpPr>
          <a:xfrm>
            <a:off x="1849399" y="1214677"/>
            <a:ext cx="2951224" cy="3731075"/>
            <a:chOff x="3271649" y="-186845"/>
            <a:chExt cx="2951224" cy="3731075"/>
          </a:xfrm>
        </p:grpSpPr>
        <p:pic>
          <p:nvPicPr>
            <p:cNvPr id="11" name="Picture 10"/>
            <p:cNvPicPr>
              <a:picLocks noChangeAspect="1"/>
            </p:cNvPicPr>
            <p:nvPr/>
          </p:nvPicPr>
          <p:blipFill>
            <a:blip r:embed="rId3"/>
            <a:stretch>
              <a:fillRect/>
            </a:stretch>
          </p:blipFill>
          <p:spPr>
            <a:xfrm rot="7450762">
              <a:off x="2649803" y="435001"/>
              <a:ext cx="3731075" cy="2487384"/>
            </a:xfrm>
            <a:prstGeom prst="rect">
              <a:avLst/>
            </a:prstGeom>
          </p:spPr>
        </p:pic>
        <p:sp>
          <p:nvSpPr>
            <p:cNvPr id="12" name="TextBox 11"/>
            <p:cNvSpPr txBox="1"/>
            <p:nvPr/>
          </p:nvSpPr>
          <p:spPr>
            <a:xfrm>
              <a:off x="3555873" y="1678119"/>
              <a:ext cx="2667000" cy="584775"/>
            </a:xfrm>
            <a:prstGeom prst="rect">
              <a:avLst/>
            </a:prstGeom>
            <a:noFill/>
          </p:spPr>
          <p:txBody>
            <a:bodyPr wrap="square" rtlCol="0">
              <a:spAutoFit/>
            </a:bodyPr>
            <a:lstStyle/>
            <a:p>
              <a:r>
                <a:rPr lang="en-US" sz="3200" b="1" dirty="0">
                  <a:solidFill>
                    <a:schemeClr val="bg1"/>
                  </a:solidFill>
                </a:rPr>
                <a:t>65%</a:t>
              </a:r>
            </a:p>
          </p:txBody>
        </p:sp>
      </p:grpSp>
      <p:pic>
        <p:nvPicPr>
          <p:cNvPr id="53" name="Picture 52"/>
          <p:cNvPicPr>
            <a:picLocks noChangeAspect="1"/>
          </p:cNvPicPr>
          <p:nvPr/>
        </p:nvPicPr>
        <p:blipFill>
          <a:blip r:embed="rId4"/>
          <a:stretch>
            <a:fillRect/>
          </a:stretch>
        </p:blipFill>
        <p:spPr>
          <a:xfrm>
            <a:off x="282970" y="1383898"/>
            <a:ext cx="1545830" cy="4788302"/>
          </a:xfrm>
          <a:prstGeom prst="rect">
            <a:avLst/>
          </a:prstGeom>
        </p:spPr>
      </p:pic>
    </p:spTree>
    <p:extLst>
      <p:ext uri="{BB962C8B-B14F-4D97-AF65-F5344CB8AC3E}">
        <p14:creationId xmlns:p14="http://schemas.microsoft.com/office/powerpoint/2010/main" val="925020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Rectangle 4"/>
          <p:cNvSpPr/>
          <p:nvPr/>
        </p:nvSpPr>
        <p:spPr>
          <a:xfrm>
            <a:off x="1524000" y="4855077"/>
            <a:ext cx="6934200" cy="1200329"/>
          </a:xfrm>
          <a:prstGeom prst="rect">
            <a:avLst/>
          </a:prstGeom>
        </p:spPr>
        <p:txBody>
          <a:bodyPr wrap="square">
            <a:spAutoFit/>
          </a:bodyPr>
          <a:lstStyle/>
          <a:p>
            <a:pPr lvl="0" algn="ctr" defTabSz="457200" fontAlgn="auto">
              <a:spcBef>
                <a:spcPct val="20000"/>
              </a:spcBef>
              <a:spcAft>
                <a:spcPts val="0"/>
              </a:spcAft>
            </a:pPr>
            <a:r>
              <a:rPr lang="en-US" sz="2400" dirty="0">
                <a:solidFill>
                  <a:schemeClr val="bg1"/>
                </a:solidFill>
                <a:latin typeface="Calibri"/>
              </a:rPr>
              <a:t>Employees who receive praise are more productive, engaged with their customers, stay at their jobs longer, and even have fewer accidents on the job. </a:t>
            </a:r>
          </a:p>
        </p:txBody>
      </p:sp>
      <p:sp>
        <p:nvSpPr>
          <p:cNvPr id="6" name="Rectangle 5"/>
          <p:cNvSpPr/>
          <p:nvPr/>
        </p:nvSpPr>
        <p:spPr>
          <a:xfrm>
            <a:off x="838200" y="381000"/>
            <a:ext cx="7467600" cy="1323439"/>
          </a:xfrm>
          <a:prstGeom prst="rect">
            <a:avLst/>
          </a:prstGeom>
        </p:spPr>
        <p:txBody>
          <a:bodyPr wrap="square">
            <a:spAutoFit/>
          </a:bodyPr>
          <a:lstStyle/>
          <a:p>
            <a:pPr algn="ctr"/>
            <a:r>
              <a:rPr lang="en-US" sz="4000" b="1" dirty="0">
                <a:solidFill>
                  <a:schemeClr val="bg1"/>
                </a:solidFill>
                <a:latin typeface="Calibri"/>
                <a:ea typeface="+mj-ea"/>
                <a:cs typeface="+mj-cs"/>
              </a:rPr>
              <a:t>Catch your staff, doing something </a:t>
            </a:r>
            <a:r>
              <a:rPr lang="en-US" sz="4000" b="1" dirty="0">
                <a:solidFill>
                  <a:srgbClr val="92D050"/>
                </a:solidFill>
                <a:effectLst>
                  <a:outerShdw blurRad="38100" dist="38100" dir="2700000" algn="tl">
                    <a:srgbClr val="000000">
                      <a:alpha val="43137"/>
                    </a:srgbClr>
                  </a:outerShdw>
                </a:effectLst>
                <a:latin typeface="Calibri"/>
                <a:ea typeface="+mj-ea"/>
                <a:cs typeface="+mj-cs"/>
              </a:rPr>
              <a:t>RIGHT!</a:t>
            </a:r>
            <a:endParaRPr lang="en-US" sz="4000" dirty="0">
              <a:solidFill>
                <a:srgbClr val="92D050"/>
              </a:solidFill>
              <a:effectLst>
                <a:outerShdw blurRad="38100" dist="38100" dir="2700000" algn="tl">
                  <a:srgbClr val="000000">
                    <a:alpha val="43137"/>
                  </a:srgbClr>
                </a:outerShdw>
              </a:effectLst>
            </a:endParaRPr>
          </a:p>
        </p:txBody>
      </p:sp>
      <p:graphicFrame>
        <p:nvGraphicFramePr>
          <p:cNvPr id="10" name="Chart 9"/>
          <p:cNvGraphicFramePr/>
          <p:nvPr>
            <p:extLst>
              <p:ext uri="{D42A27DB-BD31-4B8C-83A1-F6EECF244321}">
                <p14:modId xmlns:p14="http://schemas.microsoft.com/office/powerpoint/2010/main" val="1055262212"/>
              </p:ext>
            </p:extLst>
          </p:nvPr>
        </p:nvGraphicFramePr>
        <p:xfrm>
          <a:off x="4326490" y="3710547"/>
          <a:ext cx="3588106" cy="2392070"/>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p:cNvSpPr/>
          <p:nvPr/>
        </p:nvSpPr>
        <p:spPr>
          <a:xfrm>
            <a:off x="-152400" y="1849463"/>
            <a:ext cx="9448800" cy="2807921"/>
          </a:xfrm>
          <a:prstGeom prst="rect">
            <a:avLst/>
          </a:prstGeom>
          <a:solidFill>
            <a:schemeClr val="bg1">
              <a:lumMod val="65000"/>
            </a:schemeClr>
          </a:solidFill>
          <a:ln w="57150">
            <a:solidFill>
              <a:schemeClr val="accent6">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ontent Placeholder 2"/>
          <p:cNvSpPr>
            <a:spLocks noGrp="1"/>
          </p:cNvSpPr>
          <p:nvPr>
            <p:ph idx="1"/>
          </p:nvPr>
        </p:nvSpPr>
        <p:spPr>
          <a:xfrm>
            <a:off x="4165600" y="2622631"/>
            <a:ext cx="4953000" cy="2133600"/>
          </a:xfrm>
          <a:noFill/>
          <a:ln>
            <a:noFill/>
          </a:ln>
        </p:spPr>
        <p:txBody>
          <a:bodyPr>
            <a:normAutofit/>
          </a:bodyPr>
          <a:lstStyle/>
          <a:p>
            <a:pPr algn="ctr"/>
            <a:r>
              <a:rPr lang="en-US" dirty="0">
                <a:solidFill>
                  <a:schemeClr val="bg1"/>
                </a:solidFill>
              </a:rPr>
              <a:t>78% of people would work harder if they were recognized.</a:t>
            </a:r>
          </a:p>
          <a:p>
            <a:pPr algn="r"/>
            <a:r>
              <a:rPr lang="en-US" sz="2400" dirty="0">
                <a:solidFill>
                  <a:schemeClr val="bg1"/>
                </a:solidFill>
              </a:rPr>
              <a:t>-</a:t>
            </a:r>
            <a:r>
              <a:rPr lang="en-US" sz="2400" dirty="0" err="1">
                <a:solidFill>
                  <a:schemeClr val="bg1"/>
                </a:solidFill>
              </a:rPr>
              <a:t>Globoforce</a:t>
            </a:r>
            <a:endParaRPr lang="en-US" sz="2400" dirty="0">
              <a:solidFill>
                <a:schemeClr val="bg1"/>
              </a:solidFill>
            </a:endParaRPr>
          </a:p>
          <a:p>
            <a:endParaRPr lang="en-US" sz="2600" dirty="0"/>
          </a:p>
        </p:txBody>
      </p:sp>
      <p:pic>
        <p:nvPicPr>
          <p:cNvPr id="19" name="Picture 18"/>
          <p:cNvPicPr>
            <a:picLocks noChangeAspect="1"/>
          </p:cNvPicPr>
          <p:nvPr/>
        </p:nvPicPr>
        <p:blipFill>
          <a:blip r:embed="rId4"/>
          <a:stretch>
            <a:fillRect/>
          </a:stretch>
        </p:blipFill>
        <p:spPr>
          <a:xfrm>
            <a:off x="1291800" y="2058503"/>
            <a:ext cx="3584759" cy="2389839"/>
          </a:xfrm>
          <a:prstGeom prst="rect">
            <a:avLst/>
          </a:prstGeom>
        </p:spPr>
      </p:pic>
      <p:sp>
        <p:nvSpPr>
          <p:cNvPr id="22" name="TextBox 21"/>
          <p:cNvSpPr txBox="1"/>
          <p:nvPr/>
        </p:nvSpPr>
        <p:spPr>
          <a:xfrm>
            <a:off x="2895600" y="3339760"/>
            <a:ext cx="2667000" cy="584775"/>
          </a:xfrm>
          <a:prstGeom prst="rect">
            <a:avLst/>
          </a:prstGeom>
          <a:noFill/>
        </p:spPr>
        <p:txBody>
          <a:bodyPr wrap="square" rtlCol="0">
            <a:spAutoFit/>
          </a:bodyPr>
          <a:lstStyle/>
          <a:p>
            <a:r>
              <a:rPr lang="en-US" sz="3200" b="1" dirty="0">
                <a:solidFill>
                  <a:schemeClr val="accent6">
                    <a:lumMod val="75000"/>
                  </a:schemeClr>
                </a:solidFill>
              </a:rPr>
              <a:t>78%</a:t>
            </a:r>
          </a:p>
        </p:txBody>
      </p:sp>
      <p:pic>
        <p:nvPicPr>
          <p:cNvPr id="23" name="Picture 22"/>
          <p:cNvPicPr>
            <a:picLocks noChangeAspect="1"/>
          </p:cNvPicPr>
          <p:nvPr/>
        </p:nvPicPr>
        <p:blipFill>
          <a:blip r:embed="rId5"/>
          <a:stretch>
            <a:fillRect/>
          </a:stretch>
        </p:blipFill>
        <p:spPr>
          <a:xfrm>
            <a:off x="192392" y="1294127"/>
            <a:ext cx="1560208" cy="4832839"/>
          </a:xfrm>
          <a:prstGeom prst="rect">
            <a:avLst/>
          </a:prstGeom>
        </p:spPr>
      </p:pic>
    </p:spTree>
    <p:extLst>
      <p:ext uri="{BB962C8B-B14F-4D97-AF65-F5344CB8AC3E}">
        <p14:creationId xmlns:p14="http://schemas.microsoft.com/office/powerpoint/2010/main" val="13922835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828800" y="6172200"/>
            <a:ext cx="7315200" cy="990600"/>
          </a:xfrm>
        </p:spPr>
        <p:txBody>
          <a:bodyPr/>
          <a:lstStyle/>
          <a:p>
            <a:pPr algn="r"/>
            <a:r>
              <a:rPr lang="en-US" sz="1800" dirty="0">
                <a:solidFill>
                  <a:schemeClr val="tx2">
                    <a:lumMod val="50000"/>
                  </a:schemeClr>
                </a:solidFill>
                <a:latin typeface="+mn-lt"/>
              </a:rPr>
              <a:t>Provided by the LAUSD Food Services Division                          </a:t>
            </a:r>
            <a:r>
              <a:rPr lang="en-US" sz="1400" dirty="0">
                <a:solidFill>
                  <a:schemeClr val="tx2">
                    <a:lumMod val="50000"/>
                  </a:schemeClr>
                </a:solidFill>
              </a:rPr>
              <a:t>7/19/2017</a:t>
            </a:r>
            <a:endParaRPr lang="en-US" dirty="0">
              <a:solidFill>
                <a:schemeClr val="tx2">
                  <a:lumMod val="50000"/>
                </a:schemeClr>
              </a:solidFill>
            </a:endParaRPr>
          </a:p>
        </p:txBody>
      </p:sp>
      <p:sp>
        <p:nvSpPr>
          <p:cNvPr id="7" name="Oval 6"/>
          <p:cNvSpPr/>
          <p:nvPr/>
        </p:nvSpPr>
        <p:spPr>
          <a:xfrm>
            <a:off x="2247900" y="1676400"/>
            <a:ext cx="381000" cy="9144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782235" y="1992557"/>
            <a:ext cx="6228483" cy="1938992"/>
          </a:xfrm>
          <a:prstGeom prst="rect">
            <a:avLst/>
          </a:prstGeom>
          <a:effectLst>
            <a:glow rad="241300">
              <a:schemeClr val="accent4">
                <a:satMod val="175000"/>
                <a:alpha val="40000"/>
              </a:schemeClr>
            </a:glow>
          </a:effectLst>
        </p:spPr>
        <p:txBody>
          <a:bodyPr wrap="square">
            <a:spAutoFit/>
          </a:bodyPr>
          <a:lstStyle/>
          <a:p>
            <a:pPr algn="ctr" eaLnBrk="0" hangingPunct="0">
              <a:defRPr/>
            </a:pPr>
            <a:r>
              <a:rPr lang="en-US" sz="4000" b="1" dirty="0">
                <a:solidFill>
                  <a:schemeClr val="tx2">
                    <a:lumMod val="50000"/>
                  </a:schemeClr>
                </a:solidFill>
                <a:effectLst/>
                <a:cs typeface="Times New Roman" pitchFamily="18" charset="0"/>
              </a:rPr>
              <a:t>Successful Management </a:t>
            </a:r>
          </a:p>
          <a:p>
            <a:pPr algn="ctr" eaLnBrk="0" hangingPunct="0">
              <a:defRPr/>
            </a:pPr>
            <a:r>
              <a:rPr lang="en-US" sz="3600" b="1" dirty="0">
                <a:solidFill>
                  <a:schemeClr val="tx2">
                    <a:lumMod val="50000"/>
                  </a:schemeClr>
                </a:solidFill>
                <a:effectLst/>
                <a:cs typeface="Times New Roman" pitchFamily="18" charset="0"/>
              </a:rPr>
              <a:t>Through </a:t>
            </a:r>
          </a:p>
          <a:p>
            <a:pPr algn="ctr" eaLnBrk="0" hangingPunct="0">
              <a:defRPr/>
            </a:pPr>
            <a:r>
              <a:rPr lang="en-US" sz="4000" b="1" dirty="0">
                <a:solidFill>
                  <a:schemeClr val="tx2">
                    <a:lumMod val="50000"/>
                  </a:schemeClr>
                </a:solidFill>
                <a:effectLst/>
                <a:cs typeface="Times New Roman" pitchFamily="18" charset="0"/>
              </a:rPr>
              <a:t>Effective Leadership </a:t>
            </a:r>
            <a:endParaRPr lang="en-US" sz="34400" b="1" dirty="0">
              <a:solidFill>
                <a:schemeClr val="tx2">
                  <a:lumMod val="50000"/>
                </a:schemeClr>
              </a:solidFill>
              <a:effectLst/>
              <a:latin typeface="Biko" panose="02000000000000000000" pitchFamily="50" charset="0"/>
              <a:cs typeface="Times New Roman" pitchFamily="18" charset="0"/>
            </a:endParaRPr>
          </a:p>
        </p:txBody>
      </p:sp>
    </p:spTree>
    <p:extLst>
      <p:ext uri="{BB962C8B-B14F-4D97-AF65-F5344CB8AC3E}">
        <p14:creationId xmlns:p14="http://schemas.microsoft.com/office/powerpoint/2010/main" val="3457531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Motivational Triggers</a:t>
            </a:r>
          </a:p>
        </p:txBody>
      </p:sp>
      <p:sp>
        <p:nvSpPr>
          <p:cNvPr id="3" name="Content Placeholder 2"/>
          <p:cNvSpPr>
            <a:spLocks noGrp="1"/>
          </p:cNvSpPr>
          <p:nvPr>
            <p:ph idx="1"/>
          </p:nvPr>
        </p:nvSpPr>
        <p:spPr>
          <a:xfrm>
            <a:off x="594794" y="1676400"/>
            <a:ext cx="7330007" cy="4572000"/>
          </a:xfrm>
        </p:spPr>
        <p:txBody>
          <a:bodyPr>
            <a:normAutofit/>
          </a:bodyPr>
          <a:lstStyle/>
          <a:p>
            <a:r>
              <a:rPr lang="en-US" sz="2600" dirty="0"/>
              <a:t>Motivational triggers are factors that influence someone to do what they do each day. </a:t>
            </a:r>
          </a:p>
          <a:p>
            <a:r>
              <a:rPr lang="en-US" sz="2600" dirty="0"/>
              <a:t>Discover what motivates your staff members:</a:t>
            </a:r>
          </a:p>
          <a:p>
            <a:pPr lvl="1"/>
            <a:r>
              <a:rPr lang="en-US" sz="2400" dirty="0"/>
              <a:t>Public recognition</a:t>
            </a:r>
          </a:p>
          <a:p>
            <a:pPr lvl="1"/>
            <a:r>
              <a:rPr lang="en-US" sz="2400" dirty="0"/>
              <a:t>Verbal praise</a:t>
            </a:r>
          </a:p>
          <a:p>
            <a:pPr lvl="1"/>
            <a:r>
              <a:rPr lang="en-US" sz="2400" dirty="0"/>
              <a:t>Meeting with the manager</a:t>
            </a:r>
          </a:p>
          <a:p>
            <a:pPr lvl="1"/>
            <a:r>
              <a:rPr lang="en-US" sz="2400" dirty="0"/>
              <a:t>Token of appreciation</a:t>
            </a:r>
          </a:p>
          <a:p>
            <a:pPr lvl="1"/>
            <a:r>
              <a:rPr lang="en-US" sz="2400" dirty="0"/>
              <a:t>Sense of purpose</a:t>
            </a:r>
          </a:p>
          <a:p>
            <a:pPr marL="457200" lvl="1" indent="0">
              <a:buNone/>
            </a:pPr>
            <a:endParaRPr lang="en-US" dirty="0"/>
          </a:p>
        </p:txBody>
      </p:sp>
      <p:sp>
        <p:nvSpPr>
          <p:cNvPr id="4" name="Slide Number Placeholder 3"/>
          <p:cNvSpPr>
            <a:spLocks noGrp="1"/>
          </p:cNvSpPr>
          <p:nvPr>
            <p:ph type="sldNum" sz="quarter" idx="12"/>
          </p:nvPr>
        </p:nvSpPr>
        <p:spPr/>
        <p:txBody>
          <a:bodyPr/>
          <a:lstStyle/>
          <a:p>
            <a:pPr>
              <a:defRPr/>
            </a:pPr>
            <a:fld id="{EE9C2CDE-449F-4D27-A0C1-7445CF681E3A}" type="slidenum">
              <a:rPr lang="en-US" smtClean="0"/>
              <a:pPr>
                <a:defRPr/>
              </a:pPr>
              <a:t>20</a:t>
            </a:fld>
            <a:endParaRPr lang="en-US" dirty="0"/>
          </a:p>
        </p:txBody>
      </p:sp>
      <p:sp>
        <p:nvSpPr>
          <p:cNvPr id="10" name="Rectangle 9"/>
          <p:cNvSpPr/>
          <p:nvPr/>
        </p:nvSpPr>
        <p:spPr>
          <a:xfrm>
            <a:off x="594794" y="5265003"/>
            <a:ext cx="7939605" cy="830997"/>
          </a:xfrm>
          <a:prstGeom prst="rect">
            <a:avLst/>
          </a:prstGeom>
        </p:spPr>
        <p:txBody>
          <a:bodyPr wrap="square">
            <a:spAutoFit/>
          </a:bodyPr>
          <a:lstStyle/>
          <a:p>
            <a:r>
              <a:rPr lang="en-US" sz="2400" dirty="0">
                <a:solidFill>
                  <a:srgbClr val="000000"/>
                </a:solidFill>
                <a:latin typeface="+mj-lt"/>
              </a:rPr>
              <a:t>Everybody has a motivational trigger that gets them excited and ready to give themselves to a cause.</a:t>
            </a:r>
          </a:p>
        </p:txBody>
      </p:sp>
      <p:pic>
        <p:nvPicPr>
          <p:cNvPr id="5" name="Picture 4"/>
          <p:cNvPicPr>
            <a:picLocks noChangeAspect="1"/>
          </p:cNvPicPr>
          <p:nvPr/>
        </p:nvPicPr>
        <p:blipFill>
          <a:blip r:embed="rId3"/>
          <a:stretch>
            <a:fillRect/>
          </a:stretch>
        </p:blipFill>
        <p:spPr>
          <a:xfrm>
            <a:off x="7093324" y="524669"/>
            <a:ext cx="1662954" cy="2195512"/>
          </a:xfrm>
          <a:prstGeom prst="rect">
            <a:avLst/>
          </a:prstGeom>
        </p:spPr>
      </p:pic>
    </p:spTree>
    <p:extLst>
      <p:ext uri="{BB962C8B-B14F-4D97-AF65-F5344CB8AC3E}">
        <p14:creationId xmlns:p14="http://schemas.microsoft.com/office/powerpoint/2010/main" val="2515679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E9C2CDE-449F-4D27-A0C1-7445CF681E3A}" type="slidenum">
              <a:rPr lang="en-US" smtClean="0"/>
              <a:pPr>
                <a:defRPr/>
              </a:pPr>
              <a:t>21</a:t>
            </a:fld>
            <a:endParaRPr lang="en-US" dirty="0"/>
          </a:p>
        </p:txBody>
      </p:sp>
      <p:sp>
        <p:nvSpPr>
          <p:cNvPr id="5" name="Title 1"/>
          <p:cNvSpPr>
            <a:spLocks noGrp="1"/>
          </p:cNvSpPr>
          <p:nvPr>
            <p:ph type="title"/>
          </p:nvPr>
        </p:nvSpPr>
        <p:spPr>
          <a:xfrm>
            <a:off x="507538" y="301652"/>
            <a:ext cx="7914566" cy="1143000"/>
          </a:xfrm>
        </p:spPr>
        <p:txBody>
          <a:bodyPr/>
          <a:lstStyle/>
          <a:p>
            <a:r>
              <a:rPr lang="en-US" dirty="0"/>
              <a:t>How to Effectively Praise Staff</a:t>
            </a:r>
          </a:p>
        </p:txBody>
      </p:sp>
      <p:graphicFrame>
        <p:nvGraphicFramePr>
          <p:cNvPr id="6" name="Diagram 5"/>
          <p:cNvGraphicFramePr/>
          <p:nvPr>
            <p:extLst>
              <p:ext uri="{D42A27DB-BD31-4B8C-83A1-F6EECF244321}">
                <p14:modId xmlns:p14="http://schemas.microsoft.com/office/powerpoint/2010/main" val="917908920"/>
              </p:ext>
            </p:extLst>
          </p:nvPr>
        </p:nvGraphicFramePr>
        <p:xfrm>
          <a:off x="507382" y="1600200"/>
          <a:ext cx="7569818" cy="4575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829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E706F959-99BF-4073-818E-4738B384B2A8}"/>
                                            </p:graphicEl>
                                          </p:spTgt>
                                        </p:tgtEl>
                                        <p:attrNameLst>
                                          <p:attrName>style.visibility</p:attrName>
                                        </p:attrNameLst>
                                      </p:cBhvr>
                                      <p:to>
                                        <p:strVal val="visible"/>
                                      </p:to>
                                    </p:set>
                                    <p:animEffect transition="in" filter="fade">
                                      <p:cBhvr>
                                        <p:cTn id="7" dur="500"/>
                                        <p:tgtEl>
                                          <p:spTgt spid="6">
                                            <p:graphicEl>
                                              <a:dgm id="{E706F959-99BF-4073-818E-4738B384B2A8}"/>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100ADA7C-8677-458A-85E8-76B04ECCC717}"/>
                                            </p:graphicEl>
                                          </p:spTgt>
                                        </p:tgtEl>
                                        <p:attrNameLst>
                                          <p:attrName>style.visibility</p:attrName>
                                        </p:attrNameLst>
                                      </p:cBhvr>
                                      <p:to>
                                        <p:strVal val="visible"/>
                                      </p:to>
                                    </p:set>
                                    <p:animEffect transition="in" filter="fade">
                                      <p:cBhvr>
                                        <p:cTn id="10" dur="500"/>
                                        <p:tgtEl>
                                          <p:spTgt spid="6">
                                            <p:graphicEl>
                                              <a:dgm id="{100ADA7C-8677-458A-85E8-76B04ECCC717}"/>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dgm id="{1C02FD4D-C4B5-42AE-8C0B-D5D7482BA0DA}"/>
                                            </p:graphicEl>
                                          </p:spTgt>
                                        </p:tgtEl>
                                        <p:attrNameLst>
                                          <p:attrName>style.visibility</p:attrName>
                                        </p:attrNameLst>
                                      </p:cBhvr>
                                      <p:to>
                                        <p:strVal val="visible"/>
                                      </p:to>
                                    </p:set>
                                    <p:animEffect transition="in" filter="fade">
                                      <p:cBhvr>
                                        <p:cTn id="13" dur="500"/>
                                        <p:tgtEl>
                                          <p:spTgt spid="6">
                                            <p:graphicEl>
                                              <a:dgm id="{1C02FD4D-C4B5-42AE-8C0B-D5D7482BA0DA}"/>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graphicEl>
                                              <a:dgm id="{458F6F72-3B53-4494-8468-406E35B81014}"/>
                                            </p:graphicEl>
                                          </p:spTgt>
                                        </p:tgtEl>
                                        <p:attrNameLst>
                                          <p:attrName>style.visibility</p:attrName>
                                        </p:attrNameLst>
                                      </p:cBhvr>
                                      <p:to>
                                        <p:strVal val="visible"/>
                                      </p:to>
                                    </p:set>
                                    <p:animEffect transition="in" filter="fade">
                                      <p:cBhvr>
                                        <p:cTn id="18" dur="500"/>
                                        <p:tgtEl>
                                          <p:spTgt spid="6">
                                            <p:graphicEl>
                                              <a:dgm id="{458F6F72-3B53-4494-8468-406E35B81014}"/>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graphicEl>
                                              <a:dgm id="{705BECE3-C1B4-4355-92A4-EA927AC379FA}"/>
                                            </p:graphicEl>
                                          </p:spTgt>
                                        </p:tgtEl>
                                        <p:attrNameLst>
                                          <p:attrName>style.visibility</p:attrName>
                                        </p:attrNameLst>
                                      </p:cBhvr>
                                      <p:to>
                                        <p:strVal val="visible"/>
                                      </p:to>
                                    </p:set>
                                    <p:animEffect transition="in" filter="fade">
                                      <p:cBhvr>
                                        <p:cTn id="21" dur="500"/>
                                        <p:tgtEl>
                                          <p:spTgt spid="6">
                                            <p:graphicEl>
                                              <a:dgm id="{705BECE3-C1B4-4355-92A4-EA927AC379FA}"/>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graphicEl>
                                              <a:dgm id="{E4019BED-D1B3-4451-B230-41941ADB2214}"/>
                                            </p:graphicEl>
                                          </p:spTgt>
                                        </p:tgtEl>
                                        <p:attrNameLst>
                                          <p:attrName>style.visibility</p:attrName>
                                        </p:attrNameLst>
                                      </p:cBhvr>
                                      <p:to>
                                        <p:strVal val="visible"/>
                                      </p:to>
                                    </p:set>
                                    <p:animEffect transition="in" filter="fade">
                                      <p:cBhvr>
                                        <p:cTn id="24" dur="500"/>
                                        <p:tgtEl>
                                          <p:spTgt spid="6">
                                            <p:graphicEl>
                                              <a:dgm id="{E4019BED-D1B3-4451-B230-41941ADB2214}"/>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graphicEl>
                                              <a:dgm id="{052D68C9-5102-46A9-9084-F224098F73AF}"/>
                                            </p:graphicEl>
                                          </p:spTgt>
                                        </p:tgtEl>
                                        <p:attrNameLst>
                                          <p:attrName>style.visibility</p:attrName>
                                        </p:attrNameLst>
                                      </p:cBhvr>
                                      <p:to>
                                        <p:strVal val="visible"/>
                                      </p:to>
                                    </p:set>
                                    <p:animEffect transition="in" filter="fade">
                                      <p:cBhvr>
                                        <p:cTn id="29" dur="500"/>
                                        <p:tgtEl>
                                          <p:spTgt spid="6">
                                            <p:graphicEl>
                                              <a:dgm id="{052D68C9-5102-46A9-9084-F224098F73AF}"/>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graphicEl>
                                              <a:dgm id="{730FB740-3877-4B9F-BF95-017B48441943}"/>
                                            </p:graphicEl>
                                          </p:spTgt>
                                        </p:tgtEl>
                                        <p:attrNameLst>
                                          <p:attrName>style.visibility</p:attrName>
                                        </p:attrNameLst>
                                      </p:cBhvr>
                                      <p:to>
                                        <p:strVal val="visible"/>
                                      </p:to>
                                    </p:set>
                                    <p:animEffect transition="in" filter="fade">
                                      <p:cBhvr>
                                        <p:cTn id="32" dur="500"/>
                                        <p:tgtEl>
                                          <p:spTgt spid="6">
                                            <p:graphicEl>
                                              <a:dgm id="{730FB740-3877-4B9F-BF95-017B48441943}"/>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graphicEl>
                                              <a:dgm id="{69C26BD4-B7A9-4600-A0CC-7F15FB12FCA2}"/>
                                            </p:graphicEl>
                                          </p:spTgt>
                                        </p:tgtEl>
                                        <p:attrNameLst>
                                          <p:attrName>style.visibility</p:attrName>
                                        </p:attrNameLst>
                                      </p:cBhvr>
                                      <p:to>
                                        <p:strVal val="visible"/>
                                      </p:to>
                                    </p:set>
                                    <p:animEffect transition="in" filter="fade">
                                      <p:cBhvr>
                                        <p:cTn id="35" dur="500"/>
                                        <p:tgtEl>
                                          <p:spTgt spid="6">
                                            <p:graphicEl>
                                              <a:dgm id="{69C26BD4-B7A9-4600-A0CC-7F15FB12FCA2}"/>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graphicEl>
                                              <a:dgm id="{579EE724-971E-4D18-A48B-F34F884B5C3C}"/>
                                            </p:graphicEl>
                                          </p:spTgt>
                                        </p:tgtEl>
                                        <p:attrNameLst>
                                          <p:attrName>style.visibility</p:attrName>
                                        </p:attrNameLst>
                                      </p:cBhvr>
                                      <p:to>
                                        <p:strVal val="visible"/>
                                      </p:to>
                                    </p:set>
                                    <p:animEffect transition="in" filter="fade">
                                      <p:cBhvr>
                                        <p:cTn id="40" dur="500"/>
                                        <p:tgtEl>
                                          <p:spTgt spid="6">
                                            <p:graphicEl>
                                              <a:dgm id="{579EE724-971E-4D18-A48B-F34F884B5C3C}"/>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graphicEl>
                                              <a:dgm id="{6E6E417A-A1BF-4FF6-BF90-B0F6723EE89A}"/>
                                            </p:graphicEl>
                                          </p:spTgt>
                                        </p:tgtEl>
                                        <p:attrNameLst>
                                          <p:attrName>style.visibility</p:attrName>
                                        </p:attrNameLst>
                                      </p:cBhvr>
                                      <p:to>
                                        <p:strVal val="visible"/>
                                      </p:to>
                                    </p:set>
                                    <p:animEffect transition="in" filter="fade">
                                      <p:cBhvr>
                                        <p:cTn id="43" dur="500"/>
                                        <p:tgtEl>
                                          <p:spTgt spid="6">
                                            <p:graphicEl>
                                              <a:dgm id="{6E6E417A-A1BF-4FF6-BF90-B0F6723EE89A}"/>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graphicEl>
                                              <a:dgm id="{97FF7B32-C4C9-42A2-B3C6-A1D9291E6E26}"/>
                                            </p:graphicEl>
                                          </p:spTgt>
                                        </p:tgtEl>
                                        <p:attrNameLst>
                                          <p:attrName>style.visibility</p:attrName>
                                        </p:attrNameLst>
                                      </p:cBhvr>
                                      <p:to>
                                        <p:strVal val="visible"/>
                                      </p:to>
                                    </p:set>
                                    <p:animEffect transition="in" filter="fade">
                                      <p:cBhvr>
                                        <p:cTn id="46" dur="500"/>
                                        <p:tgtEl>
                                          <p:spTgt spid="6">
                                            <p:graphicEl>
                                              <a:dgm id="{97FF7B32-C4C9-42A2-B3C6-A1D9291E6E26}"/>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
                                            <p:graphicEl>
                                              <a:dgm id="{B1738737-7E86-41D3-BC45-257CF57BC77F}"/>
                                            </p:graphicEl>
                                          </p:spTgt>
                                        </p:tgtEl>
                                        <p:attrNameLst>
                                          <p:attrName>style.visibility</p:attrName>
                                        </p:attrNameLst>
                                      </p:cBhvr>
                                      <p:to>
                                        <p:strVal val="visible"/>
                                      </p:to>
                                    </p:set>
                                    <p:animEffect transition="in" filter="fade">
                                      <p:cBhvr>
                                        <p:cTn id="51" dur="500"/>
                                        <p:tgtEl>
                                          <p:spTgt spid="6">
                                            <p:graphicEl>
                                              <a:dgm id="{B1738737-7E86-41D3-BC45-257CF57BC77F}"/>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
                                            <p:graphicEl>
                                              <a:dgm id="{21EED351-37F8-449D-8172-480803F632CC}"/>
                                            </p:graphicEl>
                                          </p:spTgt>
                                        </p:tgtEl>
                                        <p:attrNameLst>
                                          <p:attrName>style.visibility</p:attrName>
                                        </p:attrNameLst>
                                      </p:cBhvr>
                                      <p:to>
                                        <p:strVal val="visible"/>
                                      </p:to>
                                    </p:set>
                                    <p:animEffect transition="in" filter="fade">
                                      <p:cBhvr>
                                        <p:cTn id="54" dur="500"/>
                                        <p:tgtEl>
                                          <p:spTgt spid="6">
                                            <p:graphicEl>
                                              <a:dgm id="{21EED351-37F8-449D-8172-480803F632CC}"/>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
                                            <p:graphicEl>
                                              <a:dgm id="{B46065E3-B372-4A59-B3FA-4E0BBAF6D166}"/>
                                            </p:graphicEl>
                                          </p:spTgt>
                                        </p:tgtEl>
                                        <p:attrNameLst>
                                          <p:attrName>style.visibility</p:attrName>
                                        </p:attrNameLst>
                                      </p:cBhvr>
                                      <p:to>
                                        <p:strVal val="visible"/>
                                      </p:to>
                                    </p:set>
                                    <p:animEffect transition="in" filter="fade">
                                      <p:cBhvr>
                                        <p:cTn id="57" dur="500"/>
                                        <p:tgtEl>
                                          <p:spTgt spid="6">
                                            <p:graphicEl>
                                              <a:dgm id="{B46065E3-B372-4A59-B3FA-4E0BBAF6D16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76400"/>
            <a:ext cx="8077200" cy="4572000"/>
          </a:xfrm>
        </p:spPr>
        <p:txBody>
          <a:bodyPr>
            <a:normAutofit lnSpcReduction="10000"/>
          </a:bodyPr>
          <a:lstStyle/>
          <a:p>
            <a:r>
              <a:rPr lang="en-US" sz="2600" dirty="0"/>
              <a:t>One size doesn’t fit all; people learn in a variety of ways. An effective leader analyzes and discovers the learning styles that would best benefit their staff.</a:t>
            </a:r>
          </a:p>
          <a:p>
            <a:r>
              <a:rPr lang="en-US" sz="2600" dirty="0"/>
              <a:t>These learning styles include:</a:t>
            </a:r>
          </a:p>
          <a:p>
            <a:pPr lvl="1"/>
            <a:r>
              <a:rPr lang="en-US" sz="2400" dirty="0"/>
              <a:t>Reading and writing</a:t>
            </a:r>
          </a:p>
          <a:p>
            <a:pPr lvl="2"/>
            <a:r>
              <a:rPr lang="en-US" sz="1800" dirty="0"/>
              <a:t>Learning through words</a:t>
            </a:r>
          </a:p>
          <a:p>
            <a:pPr lvl="1"/>
            <a:r>
              <a:rPr lang="en-US" sz="2400" dirty="0"/>
              <a:t>Visual</a:t>
            </a:r>
          </a:p>
          <a:p>
            <a:pPr lvl="2"/>
            <a:r>
              <a:rPr lang="en-US" sz="1800" dirty="0"/>
              <a:t>Images and graphics </a:t>
            </a:r>
          </a:p>
          <a:p>
            <a:pPr lvl="1"/>
            <a:r>
              <a:rPr lang="en-US" sz="2400" dirty="0"/>
              <a:t>Auditory</a:t>
            </a:r>
          </a:p>
          <a:p>
            <a:pPr lvl="2"/>
            <a:r>
              <a:rPr lang="en-US" sz="1800" dirty="0"/>
              <a:t>Listening and speaking</a:t>
            </a:r>
          </a:p>
          <a:p>
            <a:pPr lvl="1"/>
            <a:r>
              <a:rPr lang="en-US" sz="2400" dirty="0"/>
              <a:t>Kinesthetic</a:t>
            </a:r>
          </a:p>
          <a:p>
            <a:pPr lvl="2"/>
            <a:r>
              <a:rPr lang="en-US" sz="1800" dirty="0"/>
              <a:t>Hands-on learners</a:t>
            </a:r>
          </a:p>
        </p:txBody>
      </p:sp>
      <p:pic>
        <p:nvPicPr>
          <p:cNvPr id="7" name="Picture 6"/>
          <p:cNvPicPr>
            <a:picLocks noChangeAspect="1"/>
          </p:cNvPicPr>
          <p:nvPr/>
        </p:nvPicPr>
        <p:blipFill>
          <a:blip r:embed="rId3"/>
          <a:stretch>
            <a:fillRect/>
          </a:stretch>
        </p:blipFill>
        <p:spPr>
          <a:xfrm>
            <a:off x="4797290" y="3641900"/>
            <a:ext cx="774259" cy="2377646"/>
          </a:xfrm>
          <a:prstGeom prst="rect">
            <a:avLst/>
          </a:prstGeom>
        </p:spPr>
      </p:pic>
      <p:sp>
        <p:nvSpPr>
          <p:cNvPr id="2" name="Title 1"/>
          <p:cNvSpPr>
            <a:spLocks noGrp="1"/>
          </p:cNvSpPr>
          <p:nvPr>
            <p:ph type="title"/>
          </p:nvPr>
        </p:nvSpPr>
        <p:spPr/>
        <p:txBody>
          <a:bodyPr/>
          <a:lstStyle/>
          <a:p>
            <a:r>
              <a:rPr lang="en-US" dirty="0"/>
              <a:t>Learning Style</a:t>
            </a:r>
          </a:p>
        </p:txBody>
      </p:sp>
      <p:graphicFrame>
        <p:nvGraphicFramePr>
          <p:cNvPr id="5" name="Diagram 4"/>
          <p:cNvGraphicFramePr/>
          <p:nvPr>
            <p:extLst>
              <p:ext uri="{D42A27DB-BD31-4B8C-83A1-F6EECF244321}">
                <p14:modId xmlns:p14="http://schemas.microsoft.com/office/powerpoint/2010/main" val="207978074"/>
              </p:ext>
            </p:extLst>
          </p:nvPr>
        </p:nvGraphicFramePr>
        <p:xfrm>
          <a:off x="5626597" y="2667000"/>
          <a:ext cx="3517403" cy="36075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8" name="Picture 77"/>
          <p:cNvPicPr>
            <a:picLocks noChangeAspect="1"/>
          </p:cNvPicPr>
          <p:nvPr/>
        </p:nvPicPr>
        <p:blipFill>
          <a:blip r:embed="rId9" cstate="print">
            <a:lum bright="70000" contrast="-70000"/>
            <a:extLst>
              <a:ext uri="{BEBA8EAE-BF5A-486C-A8C5-ECC9F3942E4B}">
                <a14:imgProps xmlns:a14="http://schemas.microsoft.com/office/drawing/2010/main">
                  <a14:imgLayer r:embed="rId10">
                    <a14:imgEffect>
                      <a14:backgroundRemoval t="10000" b="90000" l="10000" r="90000">
                        <a14:foregroundMark x1="47920" y1="13385" x2="47920" y2="13385"/>
                        <a14:foregroundMark x1="44761" y1="26231" x2="44761" y2="26231"/>
                      </a14:backgroundRemoval>
                    </a14:imgEffect>
                  </a14:imgLayer>
                </a14:imgProps>
              </a:ext>
              <a:ext uri="{28A0092B-C50C-407E-A947-70E740481C1C}">
                <a14:useLocalDpi xmlns:a14="http://schemas.microsoft.com/office/drawing/2010/main" val="0"/>
              </a:ext>
            </a:extLst>
          </a:blip>
          <a:stretch>
            <a:fillRect/>
          </a:stretch>
        </p:blipFill>
        <p:spPr>
          <a:xfrm>
            <a:off x="7336801" y="3676256"/>
            <a:ext cx="767014" cy="768194"/>
          </a:xfrm>
          <a:prstGeom prst="rect">
            <a:avLst/>
          </a:prstGeom>
        </p:spPr>
      </p:pic>
      <p:sp>
        <p:nvSpPr>
          <p:cNvPr id="24" name="TextBox 23"/>
          <p:cNvSpPr txBox="1"/>
          <p:nvPr/>
        </p:nvSpPr>
        <p:spPr>
          <a:xfrm rot="18987064">
            <a:off x="5662848" y="3461009"/>
            <a:ext cx="1544963" cy="523220"/>
          </a:xfrm>
          <a:prstGeom prst="rect">
            <a:avLst/>
          </a:prstGeom>
          <a:noFill/>
        </p:spPr>
        <p:txBody>
          <a:bodyPr wrap="square" rtlCol="0">
            <a:spAutoFit/>
          </a:bodyPr>
          <a:lstStyle/>
          <a:p>
            <a:pPr algn="ctr"/>
            <a:r>
              <a:rPr lang="en-US" sz="2800" b="1" dirty="0">
                <a:solidFill>
                  <a:schemeClr val="bg1"/>
                </a:solidFill>
              </a:rPr>
              <a:t>Visual</a:t>
            </a:r>
            <a:endParaRPr lang="en-US" sz="1600" b="1" dirty="0">
              <a:solidFill>
                <a:schemeClr val="bg1"/>
              </a:solidFill>
            </a:endParaRPr>
          </a:p>
        </p:txBody>
      </p:sp>
      <p:sp>
        <p:nvSpPr>
          <p:cNvPr id="25" name="TextBox 24"/>
          <p:cNvSpPr txBox="1"/>
          <p:nvPr/>
        </p:nvSpPr>
        <p:spPr>
          <a:xfrm rot="2612936" flipH="1">
            <a:off x="5335644" y="4920231"/>
            <a:ext cx="2353667" cy="707886"/>
          </a:xfrm>
          <a:prstGeom prst="rect">
            <a:avLst/>
          </a:prstGeom>
          <a:noFill/>
        </p:spPr>
        <p:txBody>
          <a:bodyPr wrap="square" rtlCol="0">
            <a:spAutoFit/>
          </a:bodyPr>
          <a:lstStyle/>
          <a:p>
            <a:pPr algn="ctr"/>
            <a:r>
              <a:rPr lang="en-US" sz="2000" b="1" dirty="0">
                <a:solidFill>
                  <a:schemeClr val="bg1"/>
                </a:solidFill>
              </a:rPr>
              <a:t>Reading &amp; Writing</a:t>
            </a:r>
            <a:endParaRPr lang="en-US" sz="1400" b="1" dirty="0">
              <a:solidFill>
                <a:schemeClr val="bg1"/>
              </a:solidFill>
            </a:endParaRPr>
          </a:p>
        </p:txBody>
      </p:sp>
      <p:sp>
        <p:nvSpPr>
          <p:cNvPr id="26" name="TextBox 25"/>
          <p:cNvSpPr txBox="1"/>
          <p:nvPr/>
        </p:nvSpPr>
        <p:spPr>
          <a:xfrm rot="2612936" flipH="1">
            <a:off x="7266610" y="3454959"/>
            <a:ext cx="1760583" cy="523220"/>
          </a:xfrm>
          <a:prstGeom prst="rect">
            <a:avLst/>
          </a:prstGeom>
          <a:noFill/>
        </p:spPr>
        <p:txBody>
          <a:bodyPr wrap="square" rtlCol="0">
            <a:spAutoFit/>
          </a:bodyPr>
          <a:lstStyle/>
          <a:p>
            <a:pPr algn="ctr"/>
            <a:r>
              <a:rPr lang="en-US" sz="2800" b="1" dirty="0">
                <a:solidFill>
                  <a:schemeClr val="bg1"/>
                </a:solidFill>
              </a:rPr>
              <a:t>Auditory</a:t>
            </a:r>
            <a:endParaRPr lang="en-US" b="1" dirty="0">
              <a:solidFill>
                <a:schemeClr val="bg1"/>
              </a:solidFill>
            </a:endParaRPr>
          </a:p>
        </p:txBody>
      </p:sp>
      <p:sp>
        <p:nvSpPr>
          <p:cNvPr id="27" name="TextBox 26"/>
          <p:cNvSpPr txBox="1"/>
          <p:nvPr/>
        </p:nvSpPr>
        <p:spPr>
          <a:xfrm rot="18987064">
            <a:off x="6995500" y="5020144"/>
            <a:ext cx="2196231" cy="492443"/>
          </a:xfrm>
          <a:prstGeom prst="rect">
            <a:avLst/>
          </a:prstGeom>
          <a:noFill/>
        </p:spPr>
        <p:txBody>
          <a:bodyPr wrap="square" rtlCol="0">
            <a:spAutoFit/>
          </a:bodyPr>
          <a:lstStyle/>
          <a:p>
            <a:pPr algn="ctr"/>
            <a:r>
              <a:rPr lang="en-US" sz="2500" b="1" dirty="0">
                <a:solidFill>
                  <a:schemeClr val="bg1"/>
                </a:solidFill>
              </a:rPr>
              <a:t>Kinesthetic</a:t>
            </a:r>
          </a:p>
        </p:txBody>
      </p:sp>
      <p:pic>
        <p:nvPicPr>
          <p:cNvPr id="28" name="Picture 27"/>
          <p:cNvPicPr>
            <a:picLocks noChangeAspect="1"/>
          </p:cNvPicPr>
          <p:nvPr/>
        </p:nvPicPr>
        <p:blipFill>
          <a:blip r:embed="rId11"/>
          <a:stretch>
            <a:fillRect/>
          </a:stretch>
        </p:blipFill>
        <p:spPr>
          <a:xfrm>
            <a:off x="4752484" y="3523817"/>
            <a:ext cx="896383" cy="2538662"/>
          </a:xfrm>
          <a:prstGeom prst="rect">
            <a:avLst/>
          </a:prstGeom>
        </p:spPr>
      </p:pic>
      <p:pic>
        <p:nvPicPr>
          <p:cNvPr id="75" name="Picture 74"/>
          <p:cNvPicPr>
            <a:picLocks noChangeAspect="1"/>
          </p:cNvPicPr>
          <p:nvPr/>
        </p:nvPicPr>
        <p:blipFill>
          <a:blip r:embed="rId12"/>
          <a:stretch>
            <a:fillRect/>
          </a:stretch>
        </p:blipFill>
        <p:spPr>
          <a:xfrm>
            <a:off x="4752484" y="3528151"/>
            <a:ext cx="908750" cy="2539154"/>
          </a:xfrm>
          <a:prstGeom prst="rect">
            <a:avLst/>
          </a:prstGeom>
        </p:spPr>
      </p:pic>
      <p:pic>
        <p:nvPicPr>
          <p:cNvPr id="76" name="Picture 75"/>
          <p:cNvPicPr>
            <a:picLocks noChangeAspect="1"/>
          </p:cNvPicPr>
          <p:nvPr/>
        </p:nvPicPr>
        <p:blipFill>
          <a:blip r:embed="rId13" cstate="print">
            <a:biLevel thresh="25000"/>
            <a:extLst>
              <a:ext uri="{28A0092B-C50C-407E-A947-70E740481C1C}">
                <a14:useLocalDpi xmlns:a14="http://schemas.microsoft.com/office/drawing/2010/main" val="0"/>
              </a:ext>
            </a:extLst>
          </a:blip>
          <a:stretch>
            <a:fillRect/>
          </a:stretch>
        </p:blipFill>
        <p:spPr>
          <a:xfrm>
            <a:off x="6533111" y="3779847"/>
            <a:ext cx="727881" cy="727881"/>
          </a:xfrm>
          <a:prstGeom prst="rect">
            <a:avLst/>
          </a:prstGeom>
        </p:spPr>
      </p:pic>
      <p:pic>
        <p:nvPicPr>
          <p:cNvPr id="81" name="Picture 80"/>
          <p:cNvPicPr>
            <a:picLocks noChangeAspect="1"/>
          </p:cNvPicPr>
          <p:nvPr/>
        </p:nvPicPr>
        <p:blipFill rotWithShape="1">
          <a:blip r:embed="rId14" cstate="print">
            <a:lum bright="70000" contrast="-70000"/>
            <a:extLst>
              <a:ext uri="{28A0092B-C50C-407E-A947-70E740481C1C}">
                <a14:useLocalDpi xmlns:a14="http://schemas.microsoft.com/office/drawing/2010/main" val="0"/>
              </a:ext>
            </a:extLst>
          </a:blip>
          <a:srcRect r="49044"/>
          <a:stretch/>
        </p:blipFill>
        <p:spPr>
          <a:xfrm>
            <a:off x="7436660" y="4604592"/>
            <a:ext cx="439728" cy="439568"/>
          </a:xfrm>
          <a:prstGeom prst="rect">
            <a:avLst/>
          </a:prstGeom>
        </p:spPr>
      </p:pic>
      <p:pic>
        <p:nvPicPr>
          <p:cNvPr id="82" name="Picture 81"/>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imgEffect>
                  </a14:imgLayer>
                </a14:imgProps>
              </a:ext>
            </a:extLst>
          </a:blip>
          <a:stretch>
            <a:fillRect/>
          </a:stretch>
        </p:blipFill>
        <p:spPr>
          <a:xfrm>
            <a:off x="6614516" y="4586912"/>
            <a:ext cx="646476" cy="457248"/>
          </a:xfrm>
          <a:prstGeom prst="rect">
            <a:avLst/>
          </a:prstGeom>
        </p:spPr>
      </p:pic>
      <p:pic>
        <p:nvPicPr>
          <p:cNvPr id="23" name="Picture 22"/>
          <p:cNvPicPr>
            <a:picLocks noChangeAspect="1"/>
          </p:cNvPicPr>
          <p:nvPr/>
        </p:nvPicPr>
        <p:blipFill>
          <a:blip r:embed="rId17">
            <a:extLst>
              <a:ext uri="{BEBA8EAE-BF5A-486C-A8C5-ECC9F3942E4B}">
                <a14:imgProps xmlns:a14="http://schemas.microsoft.com/office/drawing/2010/main">
                  <a14:imgLayer r:embed="rId18">
                    <a14:imgEffect>
                      <a14:backgroundRemoval t="10000" b="53478" l="47756" r="89744"/>
                    </a14:imgEffect>
                  </a14:imgLayer>
                </a14:imgProps>
              </a:ext>
            </a:extLst>
          </a:blip>
          <a:stretch>
            <a:fillRect/>
          </a:stretch>
        </p:blipFill>
        <p:spPr>
          <a:xfrm>
            <a:off x="6366076" y="3716569"/>
            <a:ext cx="1902117" cy="1402202"/>
          </a:xfrm>
          <a:prstGeom prst="rect">
            <a:avLst/>
          </a:prstGeom>
        </p:spPr>
      </p:pic>
      <p:pic>
        <p:nvPicPr>
          <p:cNvPr id="9" name="Picture 8"/>
          <p:cNvPicPr>
            <a:picLocks noChangeAspect="1"/>
          </p:cNvPicPr>
          <p:nvPr/>
        </p:nvPicPr>
        <p:blipFill>
          <a:blip r:embed="rId19"/>
          <a:stretch>
            <a:fillRect/>
          </a:stretch>
        </p:blipFill>
        <p:spPr>
          <a:xfrm>
            <a:off x="4888927" y="3716569"/>
            <a:ext cx="749873" cy="2322777"/>
          </a:xfrm>
          <a:prstGeom prst="rect">
            <a:avLst/>
          </a:prstGeom>
        </p:spPr>
      </p:pic>
    </p:spTree>
    <p:extLst>
      <p:ext uri="{BB962C8B-B14F-4D97-AF65-F5344CB8AC3E}">
        <p14:creationId xmlns:p14="http://schemas.microsoft.com/office/powerpoint/2010/main" val="178087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2000"/>
                                  </p:stCondLst>
                                  <p:childTnLst>
                                    <p:animRot by="43200000">
                                      <p:cBhvr>
                                        <p:cTn id="6" dur="3000" fill="hold"/>
                                        <p:tgtEl>
                                          <p:spTgt spid="23"/>
                                        </p:tgtEl>
                                        <p:attrNameLst>
                                          <p:attrName>r</p:attrName>
                                        </p:attrNameLst>
                                      </p:cBhvr>
                                    </p:animRot>
                                  </p:childTnLst>
                                </p:cTn>
                              </p:par>
                            </p:childTnLst>
                          </p:cTn>
                        </p:par>
                        <p:par>
                          <p:cTn id="7" fill="hold">
                            <p:stCondLst>
                              <p:cond delay="5000"/>
                            </p:stCondLst>
                            <p:childTnLst>
                              <p:par>
                                <p:cTn id="8" presetID="10" presetClass="exit" presetSubtype="0" fill="hold" nodeType="after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par>
                          <p:cTn id="11" fill="hold">
                            <p:stCondLst>
                              <p:cond delay="5500"/>
                            </p:stCondLst>
                            <p:childTnLst>
                              <p:par>
                                <p:cTn id="12" presetID="10" presetClass="entr" presetSubtype="0"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par>
                          <p:cTn id="15" fill="hold">
                            <p:stCondLst>
                              <p:cond delay="6000"/>
                            </p:stCondLst>
                            <p:childTnLst>
                              <p:par>
                                <p:cTn id="16" presetID="8" presetClass="emph" presetSubtype="0" fill="hold" nodeType="afterEffect">
                                  <p:stCondLst>
                                    <p:cond delay="0"/>
                                  </p:stCondLst>
                                  <p:childTnLst>
                                    <p:animRot by="21600000">
                                      <p:cBhvr>
                                        <p:cTn id="17" dur="1750" fill="hold"/>
                                        <p:tgtEl>
                                          <p:spTgt spid="23"/>
                                        </p:tgtEl>
                                        <p:attrNameLst>
                                          <p:attrName>r</p:attrName>
                                        </p:attrNameLst>
                                      </p:cBhvr>
                                    </p:animRot>
                                  </p:childTnLst>
                                </p:cTn>
                              </p:par>
                            </p:childTnLst>
                          </p:cTn>
                        </p:par>
                        <p:par>
                          <p:cTn id="18" fill="hold">
                            <p:stCondLst>
                              <p:cond delay="7750"/>
                            </p:stCondLst>
                            <p:childTnLst>
                              <p:par>
                                <p:cTn id="19" presetID="8" presetClass="emph" presetSubtype="0" fill="hold" nodeType="afterEffect">
                                  <p:stCondLst>
                                    <p:cond delay="0"/>
                                  </p:stCondLst>
                                  <p:childTnLst>
                                    <p:animRot by="5400000">
                                      <p:cBhvr>
                                        <p:cTn id="20" dur="500" fill="hold"/>
                                        <p:tgtEl>
                                          <p:spTgt spid="23"/>
                                        </p:tgtEl>
                                        <p:attrNameLst>
                                          <p:attrName>r</p:attrName>
                                        </p:attrNameLst>
                                      </p:cBhvr>
                                    </p:animRot>
                                  </p:childTnLst>
                                </p:cTn>
                              </p:par>
                            </p:childTnLst>
                          </p:cTn>
                        </p:par>
                        <p:par>
                          <p:cTn id="21" fill="hold">
                            <p:stCondLst>
                              <p:cond delay="8250"/>
                            </p:stCondLst>
                            <p:childTnLst>
                              <p:par>
                                <p:cTn id="22" presetID="10" presetClass="exit" presetSubtype="0" fill="hold" nodeType="afterEffect">
                                  <p:stCondLst>
                                    <p:cond delay="0"/>
                                  </p:stCondLst>
                                  <p:childTnLst>
                                    <p:animEffect transition="out" filter="fade">
                                      <p:cBhvr>
                                        <p:cTn id="23" dur="500"/>
                                        <p:tgtEl>
                                          <p:spTgt spid="28"/>
                                        </p:tgtEl>
                                      </p:cBhvr>
                                    </p:animEffect>
                                    <p:set>
                                      <p:cBhvr>
                                        <p:cTn id="24" dur="1" fill="hold">
                                          <p:stCondLst>
                                            <p:cond delay="499"/>
                                          </p:stCondLst>
                                        </p:cTn>
                                        <p:tgtEl>
                                          <p:spTgt spid="28"/>
                                        </p:tgtEl>
                                        <p:attrNameLst>
                                          <p:attrName>style.visibility</p:attrName>
                                        </p:attrNameLst>
                                      </p:cBhvr>
                                      <p:to>
                                        <p:strVal val="hidden"/>
                                      </p:to>
                                    </p:set>
                                  </p:childTnLst>
                                </p:cTn>
                              </p:par>
                            </p:childTnLst>
                          </p:cTn>
                        </p:par>
                        <p:par>
                          <p:cTn id="25" fill="hold">
                            <p:stCondLst>
                              <p:cond delay="8750"/>
                            </p:stCondLst>
                            <p:childTnLst>
                              <p:par>
                                <p:cTn id="26" presetID="10" presetClass="entr" presetSubtype="0" fill="hold" nodeType="after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childTnLst>
                                </p:cTn>
                              </p:par>
                              <p:par>
                                <p:cTn id="29" presetID="8" presetClass="emph" presetSubtype="0" fill="hold" nodeType="withEffect">
                                  <p:stCondLst>
                                    <p:cond delay="1000"/>
                                  </p:stCondLst>
                                  <p:childTnLst>
                                    <p:animRot by="10800000">
                                      <p:cBhvr>
                                        <p:cTn id="30" dur="1000" fill="hold"/>
                                        <p:tgtEl>
                                          <p:spTgt spid="23"/>
                                        </p:tgtEl>
                                        <p:attrNameLst>
                                          <p:attrName>r</p:attrName>
                                        </p:attrNameLst>
                                      </p:cBhvr>
                                    </p:animRot>
                                  </p:childTnLst>
                                </p:cTn>
                              </p:par>
                            </p:childTnLst>
                          </p:cTn>
                        </p:par>
                        <p:par>
                          <p:cTn id="31" fill="hold">
                            <p:stCondLst>
                              <p:cond delay="10750"/>
                            </p:stCondLst>
                            <p:childTnLst>
                              <p:par>
                                <p:cTn id="32" presetID="10" presetClass="exit" presetSubtype="0" fill="hold" nodeType="afterEffect">
                                  <p:stCondLst>
                                    <p:cond delay="0"/>
                                  </p:stCondLst>
                                  <p:childTnLst>
                                    <p:animEffect transition="out" filter="fade">
                                      <p:cBhvr>
                                        <p:cTn id="33" dur="500"/>
                                        <p:tgtEl>
                                          <p:spTgt spid="75"/>
                                        </p:tgtEl>
                                      </p:cBhvr>
                                    </p:animEffect>
                                    <p:set>
                                      <p:cBhvr>
                                        <p:cTn id="34" dur="1" fill="hold">
                                          <p:stCondLst>
                                            <p:cond delay="499"/>
                                          </p:stCondLst>
                                        </p:cTn>
                                        <p:tgtEl>
                                          <p:spTgt spid="75"/>
                                        </p:tgtEl>
                                        <p:attrNameLst>
                                          <p:attrName>style.visibility</p:attrName>
                                        </p:attrNameLst>
                                      </p:cBhvr>
                                      <p:to>
                                        <p:strVal val="hidden"/>
                                      </p:to>
                                    </p:set>
                                  </p:childTnLst>
                                </p:cTn>
                              </p:par>
                              <p:par>
                                <p:cTn id="35" presetID="8" presetClass="emph" presetSubtype="0" fill="hold" nodeType="withEffect">
                                  <p:stCondLst>
                                    <p:cond delay="1000"/>
                                  </p:stCondLst>
                                  <p:childTnLst>
                                    <p:animRot by="10800000">
                                      <p:cBhvr>
                                        <p:cTn id="36" dur="1000" fill="hold"/>
                                        <p:tgtEl>
                                          <p:spTgt spid="23"/>
                                        </p:tgtEl>
                                        <p:attrNameLst>
                                          <p:attrName>r</p:attrName>
                                        </p:attrNameLst>
                                      </p:cBhvr>
                                    </p:animRot>
                                  </p:childTnLst>
                                </p:cTn>
                              </p:par>
                              <p:par>
                                <p:cTn id="37" presetID="10" presetClass="entr" presetSubtype="0" fill="hold" nodeType="withEffect">
                                  <p:stCondLst>
                                    <p:cond delay="100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5" name="Title 1"/>
          <p:cNvSpPr>
            <a:spLocks noGrp="1"/>
          </p:cNvSpPr>
          <p:nvPr>
            <p:ph type="title"/>
          </p:nvPr>
        </p:nvSpPr>
        <p:spPr>
          <a:xfrm>
            <a:off x="457200" y="274638"/>
            <a:ext cx="8229600" cy="1143000"/>
          </a:xfrm>
        </p:spPr>
        <p:txBody>
          <a:bodyPr/>
          <a:lstStyle/>
          <a:p>
            <a:r>
              <a:rPr lang="en-US" dirty="0">
                <a:solidFill>
                  <a:schemeClr val="bg1"/>
                </a:solidFill>
              </a:rPr>
              <a:t>We Are Not All The Same</a:t>
            </a:r>
          </a:p>
        </p:txBody>
      </p:sp>
      <p:sp>
        <p:nvSpPr>
          <p:cNvPr id="27" name="Rectangle: Rounded Corners 26"/>
          <p:cNvSpPr/>
          <p:nvPr/>
        </p:nvSpPr>
        <p:spPr>
          <a:xfrm>
            <a:off x="4771850" y="1919948"/>
            <a:ext cx="3581400" cy="1055608"/>
          </a:xfrm>
          <a:prstGeom prst="roundRect">
            <a:avLst>
              <a:gd name="adj" fmla="val 8792"/>
            </a:avLst>
          </a:prstGeom>
          <a:solidFill>
            <a:schemeClr val="bg1">
              <a:lumMod val="50000"/>
            </a:schemeClr>
          </a:solidFill>
        </p:spPr>
        <p:txBody>
          <a:bodyPr wrap="square">
            <a:spAutoFit/>
          </a:bodyPr>
          <a:lstStyle/>
          <a:p>
            <a:r>
              <a:rPr lang="en-US" sz="2800" dirty="0">
                <a:solidFill>
                  <a:schemeClr val="bg1"/>
                </a:solidFill>
                <a:latin typeface="+mj-lt"/>
              </a:rPr>
              <a:t>A baseball team does not need 4 shortstops.</a:t>
            </a:r>
          </a:p>
        </p:txBody>
      </p:sp>
      <p:pic>
        <p:nvPicPr>
          <p:cNvPr id="65" name="Picture 64"/>
          <p:cNvPicPr>
            <a:picLocks noChangeAspect="1"/>
          </p:cNvPicPr>
          <p:nvPr/>
        </p:nvPicPr>
        <p:blipFill>
          <a:blip r:embed="rId4"/>
          <a:stretch>
            <a:fillRect/>
          </a:stretch>
        </p:blipFill>
        <p:spPr>
          <a:xfrm flipH="1">
            <a:off x="7626402" y="3481636"/>
            <a:ext cx="1457150" cy="1837357"/>
          </a:xfrm>
          <a:prstGeom prst="rect">
            <a:avLst/>
          </a:prstGeom>
        </p:spPr>
      </p:pic>
      <p:pic>
        <p:nvPicPr>
          <p:cNvPr id="66" name="Picture 65"/>
          <p:cNvPicPr>
            <a:picLocks noChangeAspect="1"/>
          </p:cNvPicPr>
          <p:nvPr/>
        </p:nvPicPr>
        <p:blipFill>
          <a:blip r:embed="rId5"/>
          <a:stretch>
            <a:fillRect/>
          </a:stretch>
        </p:blipFill>
        <p:spPr>
          <a:xfrm>
            <a:off x="3379736" y="3481636"/>
            <a:ext cx="1420864" cy="1784721"/>
          </a:xfrm>
          <a:prstGeom prst="rect">
            <a:avLst/>
          </a:prstGeom>
        </p:spPr>
      </p:pic>
      <p:pic>
        <p:nvPicPr>
          <p:cNvPr id="67" name="Picture 66"/>
          <p:cNvPicPr>
            <a:picLocks noChangeAspect="1"/>
          </p:cNvPicPr>
          <p:nvPr/>
        </p:nvPicPr>
        <p:blipFill>
          <a:blip r:embed="rId6"/>
          <a:stretch>
            <a:fillRect/>
          </a:stretch>
        </p:blipFill>
        <p:spPr>
          <a:xfrm flipH="1">
            <a:off x="6372304" y="3481636"/>
            <a:ext cx="1445115" cy="1822183"/>
          </a:xfrm>
          <a:prstGeom prst="rect">
            <a:avLst/>
          </a:prstGeom>
        </p:spPr>
      </p:pic>
      <p:pic>
        <p:nvPicPr>
          <p:cNvPr id="68" name="Picture 67"/>
          <p:cNvPicPr>
            <a:picLocks noChangeAspect="1"/>
          </p:cNvPicPr>
          <p:nvPr/>
        </p:nvPicPr>
        <p:blipFill>
          <a:blip r:embed="rId4"/>
          <a:stretch>
            <a:fillRect/>
          </a:stretch>
        </p:blipFill>
        <p:spPr>
          <a:xfrm flipH="1">
            <a:off x="5105400" y="3429000"/>
            <a:ext cx="1457150" cy="1837357"/>
          </a:xfrm>
          <a:prstGeom prst="rect">
            <a:avLst/>
          </a:prstGeom>
        </p:spPr>
      </p:pic>
      <p:sp>
        <p:nvSpPr>
          <p:cNvPr id="2" name="Rectangle 1"/>
          <p:cNvSpPr/>
          <p:nvPr/>
        </p:nvSpPr>
        <p:spPr>
          <a:xfrm>
            <a:off x="3733800" y="5353850"/>
            <a:ext cx="1178528" cy="307777"/>
          </a:xfrm>
          <a:prstGeom prst="rect">
            <a:avLst/>
          </a:prstGeom>
          <a:solidFill>
            <a:schemeClr val="bg1">
              <a:lumMod val="50000"/>
            </a:schemeClr>
          </a:solidFill>
        </p:spPr>
        <p:txBody>
          <a:bodyPr wrap="none">
            <a:spAutoFit/>
          </a:bodyPr>
          <a:lstStyle/>
          <a:p>
            <a:pPr algn="ctr"/>
            <a:r>
              <a:rPr lang="en-US" sz="1400" b="1" dirty="0">
                <a:solidFill>
                  <a:schemeClr val="bg1"/>
                </a:solidFill>
              </a:rPr>
              <a:t>Shortstop 1</a:t>
            </a:r>
            <a:endParaRPr lang="en-US" sz="1400" b="1" dirty="0"/>
          </a:p>
        </p:txBody>
      </p:sp>
      <p:sp>
        <p:nvSpPr>
          <p:cNvPr id="9" name="Rectangle 8"/>
          <p:cNvSpPr/>
          <p:nvPr/>
        </p:nvSpPr>
        <p:spPr>
          <a:xfrm>
            <a:off x="5028943" y="5353850"/>
            <a:ext cx="1178528" cy="307777"/>
          </a:xfrm>
          <a:prstGeom prst="rect">
            <a:avLst/>
          </a:prstGeom>
          <a:solidFill>
            <a:schemeClr val="bg1">
              <a:lumMod val="50000"/>
            </a:schemeClr>
          </a:solidFill>
        </p:spPr>
        <p:txBody>
          <a:bodyPr wrap="none">
            <a:spAutoFit/>
          </a:bodyPr>
          <a:lstStyle/>
          <a:p>
            <a:pPr algn="ctr"/>
            <a:r>
              <a:rPr lang="en-US" sz="1400" b="1" dirty="0">
                <a:solidFill>
                  <a:schemeClr val="bg1"/>
                </a:solidFill>
              </a:rPr>
              <a:t>Shortstop 2</a:t>
            </a:r>
            <a:endParaRPr lang="en-US" sz="1400" b="1" dirty="0"/>
          </a:p>
        </p:txBody>
      </p:sp>
      <p:sp>
        <p:nvSpPr>
          <p:cNvPr id="10" name="Rectangle 9"/>
          <p:cNvSpPr/>
          <p:nvPr/>
        </p:nvSpPr>
        <p:spPr>
          <a:xfrm>
            <a:off x="6321397" y="5353850"/>
            <a:ext cx="1178528" cy="307777"/>
          </a:xfrm>
          <a:prstGeom prst="rect">
            <a:avLst/>
          </a:prstGeom>
          <a:solidFill>
            <a:schemeClr val="bg1">
              <a:lumMod val="50000"/>
            </a:schemeClr>
          </a:solidFill>
        </p:spPr>
        <p:txBody>
          <a:bodyPr wrap="none">
            <a:spAutoFit/>
          </a:bodyPr>
          <a:lstStyle/>
          <a:p>
            <a:pPr algn="ctr"/>
            <a:r>
              <a:rPr lang="en-US" sz="1400" b="1" dirty="0">
                <a:solidFill>
                  <a:schemeClr val="bg1"/>
                </a:solidFill>
              </a:rPr>
              <a:t>Shortstop 3</a:t>
            </a:r>
            <a:endParaRPr lang="en-US" sz="1400" b="1" dirty="0"/>
          </a:p>
        </p:txBody>
      </p:sp>
      <p:sp>
        <p:nvSpPr>
          <p:cNvPr id="11" name="Rectangle 10"/>
          <p:cNvSpPr/>
          <p:nvPr/>
        </p:nvSpPr>
        <p:spPr>
          <a:xfrm>
            <a:off x="7613851" y="5353850"/>
            <a:ext cx="1178528" cy="307777"/>
          </a:xfrm>
          <a:prstGeom prst="rect">
            <a:avLst/>
          </a:prstGeom>
          <a:solidFill>
            <a:schemeClr val="bg1">
              <a:lumMod val="50000"/>
            </a:schemeClr>
          </a:solidFill>
        </p:spPr>
        <p:txBody>
          <a:bodyPr wrap="none">
            <a:spAutoFit/>
          </a:bodyPr>
          <a:lstStyle/>
          <a:p>
            <a:pPr algn="ctr"/>
            <a:r>
              <a:rPr lang="en-US" sz="1400" b="1" dirty="0">
                <a:solidFill>
                  <a:schemeClr val="bg1"/>
                </a:solidFill>
              </a:rPr>
              <a:t>Shortstop 4</a:t>
            </a:r>
            <a:endParaRPr lang="en-US" sz="1400" b="1" dirty="0"/>
          </a:p>
        </p:txBody>
      </p:sp>
    </p:spTree>
    <p:extLst>
      <p:ext uri="{BB962C8B-B14F-4D97-AF65-F5344CB8AC3E}">
        <p14:creationId xmlns:p14="http://schemas.microsoft.com/office/powerpoint/2010/main" val="362058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8"/>
                                        </p:tgtEl>
                                        <p:attrNameLst>
                                          <p:attrName>style.visibility</p:attrName>
                                        </p:attrNameLst>
                                      </p:cBhvr>
                                      <p:to>
                                        <p:strVal val="visible"/>
                                      </p:to>
                                    </p:set>
                                    <p:animEffect transition="in" filter="fade">
                                      <p:cBhvr>
                                        <p:cTn id="14" dur="500"/>
                                        <p:tgtEl>
                                          <p:spTgt spid="6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fade">
                                      <p:cBhvr>
                                        <p:cTn id="21" dur="500"/>
                                        <p:tgtEl>
                                          <p:spTgt spid="6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fade">
                                      <p:cBhvr>
                                        <p:cTn id="28" dur="500"/>
                                        <p:tgtEl>
                                          <p:spTgt spid="6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5" name="Title 1"/>
          <p:cNvSpPr>
            <a:spLocks noGrp="1"/>
          </p:cNvSpPr>
          <p:nvPr>
            <p:ph type="title"/>
          </p:nvPr>
        </p:nvSpPr>
        <p:spPr>
          <a:xfrm>
            <a:off x="457200" y="274638"/>
            <a:ext cx="8229600" cy="1143000"/>
          </a:xfrm>
        </p:spPr>
        <p:txBody>
          <a:bodyPr/>
          <a:lstStyle/>
          <a:p>
            <a:r>
              <a:rPr lang="en-US" dirty="0">
                <a:solidFill>
                  <a:schemeClr val="bg1"/>
                </a:solidFill>
              </a:rPr>
              <a:t>Everyone has a Role</a:t>
            </a:r>
          </a:p>
        </p:txBody>
      </p:sp>
      <p:sp>
        <p:nvSpPr>
          <p:cNvPr id="27" name="Rectangle: Rounded Corners 26"/>
          <p:cNvSpPr/>
          <p:nvPr/>
        </p:nvSpPr>
        <p:spPr>
          <a:xfrm>
            <a:off x="5054433" y="1295400"/>
            <a:ext cx="3556167" cy="2173843"/>
          </a:xfrm>
          <a:prstGeom prst="roundRect">
            <a:avLst>
              <a:gd name="adj" fmla="val 6669"/>
            </a:avLst>
          </a:prstGeom>
          <a:solidFill>
            <a:schemeClr val="bg1">
              <a:lumMod val="50000"/>
            </a:schemeClr>
          </a:solidFill>
          <a:ln>
            <a:noFill/>
          </a:ln>
        </p:spPr>
        <p:txBody>
          <a:bodyPr wrap="square">
            <a:spAutoFit/>
          </a:bodyPr>
          <a:lstStyle/>
          <a:p>
            <a:pPr algn="ctr"/>
            <a:r>
              <a:rPr lang="en-US" sz="2600" dirty="0">
                <a:solidFill>
                  <a:schemeClr val="bg1"/>
                </a:solidFill>
                <a:latin typeface="+mj-lt"/>
              </a:rPr>
              <a:t>A baseball team consists of a group of players with different roles that interdependently rely on each other. </a:t>
            </a:r>
          </a:p>
        </p:txBody>
      </p:sp>
      <p:pic>
        <p:nvPicPr>
          <p:cNvPr id="66" name="Picture 65"/>
          <p:cNvPicPr>
            <a:picLocks noChangeAspect="1"/>
          </p:cNvPicPr>
          <p:nvPr/>
        </p:nvPicPr>
        <p:blipFill>
          <a:blip r:embed="rId4"/>
          <a:stretch>
            <a:fillRect/>
          </a:stretch>
        </p:blipFill>
        <p:spPr>
          <a:xfrm>
            <a:off x="3584885" y="3527389"/>
            <a:ext cx="1420864" cy="1784721"/>
          </a:xfrm>
          <a:prstGeom prst="rect">
            <a:avLst/>
          </a:prstGeom>
        </p:spPr>
      </p:pic>
      <p:pic>
        <p:nvPicPr>
          <p:cNvPr id="3" name="Picture 2"/>
          <p:cNvPicPr>
            <a:picLocks noChangeAspect="1"/>
          </p:cNvPicPr>
          <p:nvPr/>
        </p:nvPicPr>
        <p:blipFill>
          <a:blip r:embed="rId5"/>
          <a:stretch>
            <a:fillRect/>
          </a:stretch>
        </p:blipFill>
        <p:spPr>
          <a:xfrm>
            <a:off x="7793085" y="3531554"/>
            <a:ext cx="1191407" cy="1778950"/>
          </a:xfrm>
          <a:prstGeom prst="rect">
            <a:avLst/>
          </a:prstGeom>
        </p:spPr>
      </p:pic>
      <p:pic>
        <p:nvPicPr>
          <p:cNvPr id="4" name="Picture 3"/>
          <p:cNvPicPr>
            <a:picLocks noChangeAspect="1"/>
          </p:cNvPicPr>
          <p:nvPr/>
        </p:nvPicPr>
        <p:blipFill>
          <a:blip r:embed="rId6"/>
          <a:stretch>
            <a:fillRect/>
          </a:stretch>
        </p:blipFill>
        <p:spPr>
          <a:xfrm>
            <a:off x="6250042" y="3591583"/>
            <a:ext cx="1390746" cy="1757202"/>
          </a:xfrm>
          <a:prstGeom prst="rect">
            <a:avLst/>
          </a:prstGeom>
        </p:spPr>
      </p:pic>
      <p:pic>
        <p:nvPicPr>
          <p:cNvPr id="78" name="Picture 77"/>
          <p:cNvPicPr>
            <a:picLocks noChangeAspect="1"/>
          </p:cNvPicPr>
          <p:nvPr/>
        </p:nvPicPr>
        <p:blipFill>
          <a:blip r:embed="rId4"/>
          <a:stretch>
            <a:fillRect/>
          </a:stretch>
        </p:blipFill>
        <p:spPr>
          <a:xfrm>
            <a:off x="1306643" y="2986541"/>
            <a:ext cx="582383" cy="731520"/>
          </a:xfrm>
          <a:prstGeom prst="rect">
            <a:avLst/>
          </a:prstGeom>
        </p:spPr>
      </p:pic>
      <p:pic>
        <p:nvPicPr>
          <p:cNvPr id="79" name="Picture 78"/>
          <p:cNvPicPr>
            <a:picLocks noChangeAspect="1"/>
          </p:cNvPicPr>
          <p:nvPr/>
        </p:nvPicPr>
        <p:blipFill>
          <a:blip r:embed="rId4"/>
          <a:stretch>
            <a:fillRect/>
          </a:stretch>
        </p:blipFill>
        <p:spPr>
          <a:xfrm>
            <a:off x="2798683" y="4316495"/>
            <a:ext cx="582383" cy="731520"/>
          </a:xfrm>
          <a:prstGeom prst="rect">
            <a:avLst/>
          </a:prstGeom>
        </p:spPr>
      </p:pic>
      <p:pic>
        <p:nvPicPr>
          <p:cNvPr id="86" name="Picture 85"/>
          <p:cNvPicPr>
            <a:picLocks noChangeAspect="1"/>
          </p:cNvPicPr>
          <p:nvPr/>
        </p:nvPicPr>
        <p:blipFill>
          <a:blip r:embed="rId5"/>
          <a:stretch>
            <a:fillRect/>
          </a:stretch>
        </p:blipFill>
        <p:spPr>
          <a:xfrm flipH="1">
            <a:off x="1676400" y="4038600"/>
            <a:ext cx="489919" cy="731520"/>
          </a:xfrm>
          <a:prstGeom prst="rect">
            <a:avLst/>
          </a:prstGeom>
        </p:spPr>
      </p:pic>
      <p:pic>
        <p:nvPicPr>
          <p:cNvPr id="88" name="Picture 87"/>
          <p:cNvPicPr>
            <a:picLocks noChangeAspect="1"/>
          </p:cNvPicPr>
          <p:nvPr/>
        </p:nvPicPr>
        <p:blipFill>
          <a:blip r:embed="rId4"/>
          <a:stretch>
            <a:fillRect/>
          </a:stretch>
        </p:blipFill>
        <p:spPr>
          <a:xfrm>
            <a:off x="3517284" y="2469428"/>
            <a:ext cx="582383" cy="731520"/>
          </a:xfrm>
          <a:prstGeom prst="rect">
            <a:avLst/>
          </a:prstGeom>
        </p:spPr>
      </p:pic>
      <p:pic>
        <p:nvPicPr>
          <p:cNvPr id="90" name="Picture 89"/>
          <p:cNvPicPr>
            <a:picLocks noChangeAspect="1"/>
          </p:cNvPicPr>
          <p:nvPr/>
        </p:nvPicPr>
        <p:blipFill>
          <a:blip r:embed="rId7"/>
          <a:stretch>
            <a:fillRect/>
          </a:stretch>
        </p:blipFill>
        <p:spPr>
          <a:xfrm>
            <a:off x="1414622" y="1371600"/>
            <a:ext cx="580145" cy="731520"/>
          </a:xfrm>
          <a:prstGeom prst="rect">
            <a:avLst/>
          </a:prstGeom>
        </p:spPr>
      </p:pic>
      <p:pic>
        <p:nvPicPr>
          <p:cNvPr id="91" name="Picture 90"/>
          <p:cNvPicPr>
            <a:picLocks noChangeAspect="1"/>
          </p:cNvPicPr>
          <p:nvPr/>
        </p:nvPicPr>
        <p:blipFill>
          <a:blip r:embed="rId7"/>
          <a:stretch>
            <a:fillRect/>
          </a:stretch>
        </p:blipFill>
        <p:spPr>
          <a:xfrm>
            <a:off x="4068055" y="4602480"/>
            <a:ext cx="580145" cy="731520"/>
          </a:xfrm>
          <a:prstGeom prst="rect">
            <a:avLst/>
          </a:prstGeom>
        </p:spPr>
      </p:pic>
      <p:pic>
        <p:nvPicPr>
          <p:cNvPr id="92" name="Picture 91"/>
          <p:cNvPicPr>
            <a:picLocks noChangeAspect="1"/>
          </p:cNvPicPr>
          <p:nvPr/>
        </p:nvPicPr>
        <p:blipFill>
          <a:blip r:embed="rId7"/>
          <a:stretch>
            <a:fillRect/>
          </a:stretch>
        </p:blipFill>
        <p:spPr>
          <a:xfrm>
            <a:off x="2215943" y="5266260"/>
            <a:ext cx="580146" cy="731520"/>
          </a:xfrm>
          <a:prstGeom prst="rect">
            <a:avLst/>
          </a:prstGeom>
        </p:spPr>
      </p:pic>
      <p:pic>
        <p:nvPicPr>
          <p:cNvPr id="119" name="Picture 118"/>
          <p:cNvPicPr>
            <a:picLocks noChangeAspect="1"/>
          </p:cNvPicPr>
          <p:nvPr/>
        </p:nvPicPr>
        <p:blipFill>
          <a:blip r:embed="rId8"/>
          <a:stretch>
            <a:fillRect/>
          </a:stretch>
        </p:blipFill>
        <p:spPr>
          <a:xfrm>
            <a:off x="257189" y="4978743"/>
            <a:ext cx="497582" cy="731520"/>
          </a:xfrm>
          <a:prstGeom prst="rect">
            <a:avLst/>
          </a:prstGeom>
        </p:spPr>
      </p:pic>
      <p:pic>
        <p:nvPicPr>
          <p:cNvPr id="120" name="Picture 119"/>
          <p:cNvPicPr>
            <a:picLocks noChangeAspect="1"/>
          </p:cNvPicPr>
          <p:nvPr/>
        </p:nvPicPr>
        <p:blipFill>
          <a:blip r:embed="rId9"/>
          <a:stretch>
            <a:fillRect/>
          </a:stretch>
        </p:blipFill>
        <p:spPr>
          <a:xfrm>
            <a:off x="250138" y="4968240"/>
            <a:ext cx="522728" cy="731520"/>
          </a:xfrm>
          <a:prstGeom prst="rect">
            <a:avLst/>
          </a:prstGeom>
        </p:spPr>
      </p:pic>
      <p:pic>
        <p:nvPicPr>
          <p:cNvPr id="121" name="Picture 120"/>
          <p:cNvPicPr>
            <a:picLocks noChangeAspect="1"/>
          </p:cNvPicPr>
          <p:nvPr/>
        </p:nvPicPr>
        <p:blipFill>
          <a:blip r:embed="rId10"/>
          <a:stretch>
            <a:fillRect/>
          </a:stretch>
        </p:blipFill>
        <p:spPr>
          <a:xfrm>
            <a:off x="497872" y="4877471"/>
            <a:ext cx="499611" cy="731520"/>
          </a:xfrm>
          <a:prstGeom prst="rect">
            <a:avLst/>
          </a:prstGeom>
        </p:spPr>
      </p:pic>
      <p:sp>
        <p:nvSpPr>
          <p:cNvPr id="122" name="TextBox 121"/>
          <p:cNvSpPr txBox="1"/>
          <p:nvPr/>
        </p:nvSpPr>
        <p:spPr>
          <a:xfrm>
            <a:off x="1219200" y="6332223"/>
            <a:ext cx="1099409" cy="523220"/>
          </a:xfrm>
          <a:prstGeom prst="rect">
            <a:avLst/>
          </a:prstGeom>
          <a:solidFill>
            <a:srgbClr val="000000"/>
          </a:solidFill>
        </p:spPr>
        <p:txBody>
          <a:bodyPr wrap="square" rtlCol="0">
            <a:spAutoFit/>
          </a:bodyPr>
          <a:lstStyle/>
          <a:p>
            <a:pPr algn="ctr"/>
            <a:r>
              <a:rPr lang="en-US" sz="2800" b="1" dirty="0">
                <a:solidFill>
                  <a:schemeClr val="bg1"/>
                </a:solidFill>
              </a:rPr>
              <a:t>OUT!</a:t>
            </a:r>
          </a:p>
        </p:txBody>
      </p:sp>
      <p:sp>
        <p:nvSpPr>
          <p:cNvPr id="22" name="Rectangle 21"/>
          <p:cNvSpPr/>
          <p:nvPr/>
        </p:nvSpPr>
        <p:spPr>
          <a:xfrm>
            <a:off x="3887016" y="5379374"/>
            <a:ext cx="1280160" cy="307777"/>
          </a:xfrm>
          <a:prstGeom prst="rect">
            <a:avLst/>
          </a:prstGeom>
          <a:solidFill>
            <a:schemeClr val="bg1">
              <a:lumMod val="50000"/>
            </a:schemeClr>
          </a:solidFill>
        </p:spPr>
        <p:txBody>
          <a:bodyPr wrap="none">
            <a:spAutoFit/>
          </a:bodyPr>
          <a:lstStyle/>
          <a:p>
            <a:pPr algn="ctr"/>
            <a:r>
              <a:rPr lang="en-US" sz="1400" b="1" dirty="0">
                <a:solidFill>
                  <a:schemeClr val="bg1"/>
                </a:solidFill>
              </a:rPr>
              <a:t>Shortstop </a:t>
            </a:r>
            <a:endParaRPr lang="en-US" sz="1400" b="1" dirty="0"/>
          </a:p>
        </p:txBody>
      </p:sp>
      <p:sp>
        <p:nvSpPr>
          <p:cNvPr id="23" name="Rectangle 22"/>
          <p:cNvSpPr/>
          <p:nvPr/>
        </p:nvSpPr>
        <p:spPr>
          <a:xfrm>
            <a:off x="5214121" y="5378136"/>
            <a:ext cx="1277914" cy="307777"/>
          </a:xfrm>
          <a:prstGeom prst="rect">
            <a:avLst/>
          </a:prstGeom>
          <a:solidFill>
            <a:schemeClr val="bg1">
              <a:lumMod val="50000"/>
            </a:schemeClr>
          </a:solidFill>
        </p:spPr>
        <p:txBody>
          <a:bodyPr wrap="none">
            <a:spAutoFit/>
          </a:bodyPr>
          <a:lstStyle/>
          <a:p>
            <a:pPr algn="ctr"/>
            <a:r>
              <a:rPr lang="en-US" sz="1400" b="1" dirty="0">
                <a:solidFill>
                  <a:schemeClr val="bg1"/>
                </a:solidFill>
              </a:rPr>
              <a:t>Right Fielder</a:t>
            </a:r>
            <a:endParaRPr lang="en-US" sz="1400" b="1" dirty="0"/>
          </a:p>
        </p:txBody>
      </p:sp>
      <p:sp>
        <p:nvSpPr>
          <p:cNvPr id="24" name="Rectangle 23"/>
          <p:cNvSpPr/>
          <p:nvPr/>
        </p:nvSpPr>
        <p:spPr>
          <a:xfrm>
            <a:off x="6538981" y="5376325"/>
            <a:ext cx="1280160" cy="307777"/>
          </a:xfrm>
          <a:prstGeom prst="rect">
            <a:avLst/>
          </a:prstGeom>
          <a:solidFill>
            <a:schemeClr val="bg1">
              <a:lumMod val="50000"/>
            </a:schemeClr>
          </a:solidFill>
        </p:spPr>
        <p:txBody>
          <a:bodyPr wrap="none">
            <a:spAutoFit/>
          </a:bodyPr>
          <a:lstStyle/>
          <a:p>
            <a:pPr algn="ctr"/>
            <a:r>
              <a:rPr lang="en-US" sz="1400" b="1" dirty="0">
                <a:solidFill>
                  <a:schemeClr val="bg1"/>
                </a:solidFill>
              </a:rPr>
              <a:t>Catcher</a:t>
            </a:r>
            <a:endParaRPr lang="en-US" sz="1400" b="1" dirty="0"/>
          </a:p>
        </p:txBody>
      </p:sp>
      <p:sp>
        <p:nvSpPr>
          <p:cNvPr id="26" name="Rectangle 25"/>
          <p:cNvSpPr/>
          <p:nvPr/>
        </p:nvSpPr>
        <p:spPr>
          <a:xfrm>
            <a:off x="7863840" y="5376324"/>
            <a:ext cx="1280160" cy="307777"/>
          </a:xfrm>
          <a:prstGeom prst="rect">
            <a:avLst/>
          </a:prstGeom>
          <a:solidFill>
            <a:schemeClr val="bg1">
              <a:lumMod val="50000"/>
            </a:schemeClr>
          </a:solidFill>
        </p:spPr>
        <p:txBody>
          <a:bodyPr wrap="none">
            <a:spAutoFit/>
          </a:bodyPr>
          <a:lstStyle/>
          <a:p>
            <a:pPr algn="ctr"/>
            <a:r>
              <a:rPr lang="en-US" sz="1400" b="1" dirty="0">
                <a:solidFill>
                  <a:schemeClr val="bg1"/>
                </a:solidFill>
              </a:rPr>
              <a:t>Pitcher</a:t>
            </a:r>
            <a:endParaRPr lang="en-US" sz="1400" b="1" dirty="0"/>
          </a:p>
        </p:txBody>
      </p:sp>
      <p:pic>
        <p:nvPicPr>
          <p:cNvPr id="6" name="Picture 5"/>
          <p:cNvPicPr>
            <a:picLocks noChangeAspect="1"/>
          </p:cNvPicPr>
          <p:nvPr/>
        </p:nvPicPr>
        <p:blipFill>
          <a:blip r:embed="rId11"/>
          <a:stretch>
            <a:fillRect/>
          </a:stretch>
        </p:blipFill>
        <p:spPr>
          <a:xfrm>
            <a:off x="4988550" y="3638050"/>
            <a:ext cx="1336324" cy="1685005"/>
          </a:xfrm>
          <a:prstGeom prst="rect">
            <a:avLst/>
          </a:prstGeom>
        </p:spPr>
      </p:pic>
      <p:pic>
        <p:nvPicPr>
          <p:cNvPr id="7" name="Picture 6"/>
          <p:cNvPicPr>
            <a:picLocks noChangeAspect="1"/>
          </p:cNvPicPr>
          <p:nvPr/>
        </p:nvPicPr>
        <p:blipFill>
          <a:blip r:embed="rId12"/>
          <a:stretch>
            <a:fillRect/>
          </a:stretch>
        </p:blipFill>
        <p:spPr>
          <a:xfrm>
            <a:off x="1597835" y="4031800"/>
            <a:ext cx="474258" cy="731520"/>
          </a:xfrm>
          <a:prstGeom prst="rect">
            <a:avLst/>
          </a:prstGeom>
        </p:spPr>
      </p:pic>
      <p:pic>
        <p:nvPicPr>
          <p:cNvPr id="85" name="Picture 84"/>
          <p:cNvPicPr>
            <a:picLocks noChangeAspect="1"/>
          </p:cNvPicPr>
          <p:nvPr/>
        </p:nvPicPr>
        <p:blipFill>
          <a:blip r:embed="rId6"/>
          <a:stretch>
            <a:fillRect/>
          </a:stretch>
        </p:blipFill>
        <p:spPr>
          <a:xfrm>
            <a:off x="771568" y="5376325"/>
            <a:ext cx="578966" cy="731520"/>
          </a:xfrm>
          <a:prstGeom prst="rect">
            <a:avLst/>
          </a:prstGeom>
        </p:spPr>
      </p:pic>
      <p:pic>
        <p:nvPicPr>
          <p:cNvPr id="117" name="Picture 1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67743" y="4506370"/>
            <a:ext cx="137124" cy="136874"/>
          </a:xfrm>
          <a:prstGeom prst="rect">
            <a:avLst/>
          </a:prstGeom>
        </p:spPr>
      </p:pic>
      <p:pic>
        <p:nvPicPr>
          <p:cNvPr id="8" name="Picture 7"/>
          <p:cNvPicPr>
            <a:picLocks noChangeAspect="1"/>
          </p:cNvPicPr>
          <p:nvPr/>
        </p:nvPicPr>
        <p:blipFill>
          <a:blip r:embed="rId14"/>
          <a:stretch>
            <a:fillRect/>
          </a:stretch>
        </p:blipFill>
        <p:spPr>
          <a:xfrm>
            <a:off x="459786" y="5485442"/>
            <a:ext cx="489605" cy="610173"/>
          </a:xfrm>
          <a:prstGeom prst="rect">
            <a:avLst/>
          </a:prstGeom>
        </p:spPr>
      </p:pic>
      <p:pic>
        <p:nvPicPr>
          <p:cNvPr id="77" name="Picture 76"/>
          <p:cNvPicPr>
            <a:picLocks noChangeAspect="1"/>
          </p:cNvPicPr>
          <p:nvPr/>
        </p:nvPicPr>
        <p:blipFill>
          <a:blip r:embed="rId4"/>
          <a:stretch>
            <a:fillRect/>
          </a:stretch>
        </p:blipFill>
        <p:spPr>
          <a:xfrm>
            <a:off x="524968" y="3311609"/>
            <a:ext cx="582383" cy="731520"/>
          </a:xfrm>
          <a:prstGeom prst="rect">
            <a:avLst/>
          </a:prstGeom>
        </p:spPr>
      </p:pic>
    </p:spTree>
    <p:extLst>
      <p:ext uri="{BB962C8B-B14F-4D97-AF65-F5344CB8AC3E}">
        <p14:creationId xmlns:p14="http://schemas.microsoft.com/office/powerpoint/2010/main" val="268566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53" presetClass="exit" presetSubtype="32" fill="hold" nodeType="withEffect">
                                  <p:stCondLst>
                                    <p:cond delay="4000"/>
                                  </p:stCondLst>
                                  <p:childTnLst>
                                    <p:anim calcmode="lin" valueType="num">
                                      <p:cBhvr>
                                        <p:cTn id="33" dur="500"/>
                                        <p:tgtEl>
                                          <p:spTgt spid="66"/>
                                        </p:tgtEl>
                                        <p:attrNameLst>
                                          <p:attrName>ppt_w</p:attrName>
                                        </p:attrNameLst>
                                      </p:cBhvr>
                                      <p:tavLst>
                                        <p:tav tm="0">
                                          <p:val>
                                            <p:strVal val="ppt_w"/>
                                          </p:val>
                                        </p:tav>
                                        <p:tav tm="100000">
                                          <p:val>
                                            <p:fltVal val="0"/>
                                          </p:val>
                                        </p:tav>
                                      </p:tavLst>
                                    </p:anim>
                                    <p:anim calcmode="lin" valueType="num">
                                      <p:cBhvr>
                                        <p:cTn id="34" dur="500"/>
                                        <p:tgtEl>
                                          <p:spTgt spid="66"/>
                                        </p:tgtEl>
                                        <p:attrNameLst>
                                          <p:attrName>ppt_h</p:attrName>
                                        </p:attrNameLst>
                                      </p:cBhvr>
                                      <p:tavLst>
                                        <p:tav tm="0">
                                          <p:val>
                                            <p:strVal val="ppt_h"/>
                                          </p:val>
                                        </p:tav>
                                        <p:tav tm="100000">
                                          <p:val>
                                            <p:fltVal val="0"/>
                                          </p:val>
                                        </p:tav>
                                      </p:tavLst>
                                    </p:anim>
                                    <p:animEffect transition="out" filter="fade">
                                      <p:cBhvr>
                                        <p:cTn id="35" dur="500"/>
                                        <p:tgtEl>
                                          <p:spTgt spid="66"/>
                                        </p:tgtEl>
                                      </p:cBhvr>
                                    </p:animEffect>
                                    <p:set>
                                      <p:cBhvr>
                                        <p:cTn id="36" dur="1" fill="hold">
                                          <p:stCondLst>
                                            <p:cond delay="499"/>
                                          </p:stCondLst>
                                        </p:cTn>
                                        <p:tgtEl>
                                          <p:spTgt spid="66"/>
                                        </p:tgtEl>
                                        <p:attrNameLst>
                                          <p:attrName>style.visibility</p:attrName>
                                        </p:attrNameLst>
                                      </p:cBhvr>
                                      <p:to>
                                        <p:strVal val="hidden"/>
                                      </p:to>
                                    </p:set>
                                  </p:childTnLst>
                                </p:cTn>
                              </p:par>
                            </p:childTnLst>
                          </p:cTn>
                        </p:par>
                        <p:par>
                          <p:cTn id="37" fill="hold">
                            <p:stCondLst>
                              <p:cond delay="6000"/>
                            </p:stCondLst>
                            <p:childTnLst>
                              <p:par>
                                <p:cTn id="38" presetID="10" presetClass="exit" presetSubtype="0" fill="hold" grpId="1" nodeType="afterEffect">
                                  <p:stCondLst>
                                    <p:cond delay="0"/>
                                  </p:stCondLst>
                                  <p:childTnLst>
                                    <p:animEffect transition="out" filter="fade">
                                      <p:cBhvr>
                                        <p:cTn id="39" dur="500"/>
                                        <p:tgtEl>
                                          <p:spTgt spid="22"/>
                                        </p:tgtEl>
                                      </p:cBhvr>
                                    </p:animEffect>
                                    <p:set>
                                      <p:cBhvr>
                                        <p:cTn id="40" dur="1" fill="hold">
                                          <p:stCondLst>
                                            <p:cond delay="499"/>
                                          </p:stCondLst>
                                        </p:cTn>
                                        <p:tgtEl>
                                          <p:spTgt spid="22"/>
                                        </p:tgtEl>
                                        <p:attrNameLst>
                                          <p:attrName>style.visibility</p:attrName>
                                        </p:attrNameLst>
                                      </p:cBhvr>
                                      <p:to>
                                        <p:strVal val="hidden"/>
                                      </p:to>
                                    </p:set>
                                  </p:childTnLst>
                                </p:cTn>
                              </p:par>
                              <p:par>
                                <p:cTn id="41" presetID="53" presetClass="exit" presetSubtype="32" fill="hold" nodeType="withEffect">
                                  <p:stCondLst>
                                    <p:cond delay="0"/>
                                  </p:stCondLst>
                                  <p:childTnLst>
                                    <p:anim calcmode="lin" valueType="num">
                                      <p:cBhvr>
                                        <p:cTn id="42" dur="500"/>
                                        <p:tgtEl>
                                          <p:spTgt spid="6"/>
                                        </p:tgtEl>
                                        <p:attrNameLst>
                                          <p:attrName>ppt_w</p:attrName>
                                        </p:attrNameLst>
                                      </p:cBhvr>
                                      <p:tavLst>
                                        <p:tav tm="0">
                                          <p:val>
                                            <p:strVal val="ppt_w"/>
                                          </p:val>
                                        </p:tav>
                                        <p:tav tm="100000">
                                          <p:val>
                                            <p:fltVal val="0"/>
                                          </p:val>
                                        </p:tav>
                                      </p:tavLst>
                                    </p:anim>
                                    <p:anim calcmode="lin" valueType="num">
                                      <p:cBhvr>
                                        <p:cTn id="43" dur="500"/>
                                        <p:tgtEl>
                                          <p:spTgt spid="6"/>
                                        </p:tgtEl>
                                        <p:attrNameLst>
                                          <p:attrName>ppt_h</p:attrName>
                                        </p:attrNameLst>
                                      </p:cBhvr>
                                      <p:tavLst>
                                        <p:tav tm="0">
                                          <p:val>
                                            <p:strVal val="ppt_h"/>
                                          </p:val>
                                        </p:tav>
                                        <p:tav tm="100000">
                                          <p:val>
                                            <p:fltVal val="0"/>
                                          </p:val>
                                        </p:tav>
                                      </p:tavLst>
                                    </p:anim>
                                    <p:animEffect transition="out" filter="fad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3"/>
                                        </p:tgtEl>
                                      </p:cBhvr>
                                    </p:animEffect>
                                    <p:set>
                                      <p:cBhvr>
                                        <p:cTn id="48" dur="1" fill="hold">
                                          <p:stCondLst>
                                            <p:cond delay="499"/>
                                          </p:stCondLst>
                                        </p:cTn>
                                        <p:tgtEl>
                                          <p:spTgt spid="23"/>
                                        </p:tgtEl>
                                        <p:attrNameLst>
                                          <p:attrName>style.visibility</p:attrName>
                                        </p:attrNameLst>
                                      </p:cBhvr>
                                      <p:to>
                                        <p:strVal val="hidden"/>
                                      </p:to>
                                    </p:set>
                                  </p:childTnLst>
                                </p:cTn>
                              </p:par>
                            </p:childTnLst>
                          </p:cTn>
                        </p:par>
                        <p:par>
                          <p:cTn id="49" fill="hold">
                            <p:stCondLst>
                              <p:cond delay="6500"/>
                            </p:stCondLst>
                            <p:childTnLst>
                              <p:par>
                                <p:cTn id="50" presetID="53" presetClass="exit" presetSubtype="32" fill="hold" nodeType="afterEffect">
                                  <p:stCondLst>
                                    <p:cond delay="0"/>
                                  </p:stCondLst>
                                  <p:childTnLst>
                                    <p:anim calcmode="lin" valueType="num">
                                      <p:cBhvr>
                                        <p:cTn id="51" dur="500"/>
                                        <p:tgtEl>
                                          <p:spTgt spid="4"/>
                                        </p:tgtEl>
                                        <p:attrNameLst>
                                          <p:attrName>ppt_w</p:attrName>
                                        </p:attrNameLst>
                                      </p:cBhvr>
                                      <p:tavLst>
                                        <p:tav tm="0">
                                          <p:val>
                                            <p:strVal val="ppt_w"/>
                                          </p:val>
                                        </p:tav>
                                        <p:tav tm="100000">
                                          <p:val>
                                            <p:fltVal val="0"/>
                                          </p:val>
                                        </p:tav>
                                      </p:tavLst>
                                    </p:anim>
                                    <p:anim calcmode="lin" valueType="num">
                                      <p:cBhvr>
                                        <p:cTn id="52" dur="500"/>
                                        <p:tgtEl>
                                          <p:spTgt spid="4"/>
                                        </p:tgtEl>
                                        <p:attrNameLst>
                                          <p:attrName>ppt_h</p:attrName>
                                        </p:attrNameLst>
                                      </p:cBhvr>
                                      <p:tavLst>
                                        <p:tav tm="0">
                                          <p:val>
                                            <p:strVal val="ppt_h"/>
                                          </p:val>
                                        </p:tav>
                                        <p:tav tm="100000">
                                          <p:val>
                                            <p:fltVal val="0"/>
                                          </p:val>
                                        </p:tav>
                                      </p:tavLst>
                                    </p:anim>
                                    <p:animEffect transition="out" filter="fade">
                                      <p:cBhvr>
                                        <p:cTn id="53" dur="500"/>
                                        <p:tgtEl>
                                          <p:spTgt spid="4"/>
                                        </p:tgtEl>
                                      </p:cBhvr>
                                    </p:animEffect>
                                    <p:set>
                                      <p:cBhvr>
                                        <p:cTn id="54" dur="1" fill="hold">
                                          <p:stCondLst>
                                            <p:cond delay="499"/>
                                          </p:stCondLst>
                                        </p:cTn>
                                        <p:tgtEl>
                                          <p:spTgt spid="4"/>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24"/>
                                        </p:tgtEl>
                                      </p:cBhvr>
                                    </p:animEffect>
                                    <p:set>
                                      <p:cBhvr>
                                        <p:cTn id="57" dur="1" fill="hold">
                                          <p:stCondLst>
                                            <p:cond delay="499"/>
                                          </p:stCondLst>
                                        </p:cTn>
                                        <p:tgtEl>
                                          <p:spTgt spid="24"/>
                                        </p:tgtEl>
                                        <p:attrNameLst>
                                          <p:attrName>style.visibility</p:attrName>
                                        </p:attrNameLst>
                                      </p:cBhvr>
                                      <p:to>
                                        <p:strVal val="hidden"/>
                                      </p:to>
                                    </p:set>
                                  </p:childTnLst>
                                </p:cTn>
                              </p:par>
                            </p:childTnLst>
                          </p:cTn>
                        </p:par>
                        <p:par>
                          <p:cTn id="58" fill="hold">
                            <p:stCondLst>
                              <p:cond delay="7000"/>
                            </p:stCondLst>
                            <p:childTnLst>
                              <p:par>
                                <p:cTn id="59" presetID="53" presetClass="exit" presetSubtype="32" fill="hold" nodeType="afterEffect">
                                  <p:stCondLst>
                                    <p:cond delay="0"/>
                                  </p:stCondLst>
                                  <p:childTnLst>
                                    <p:anim calcmode="lin" valueType="num">
                                      <p:cBhvr>
                                        <p:cTn id="60" dur="500"/>
                                        <p:tgtEl>
                                          <p:spTgt spid="3"/>
                                        </p:tgtEl>
                                        <p:attrNameLst>
                                          <p:attrName>ppt_w</p:attrName>
                                        </p:attrNameLst>
                                      </p:cBhvr>
                                      <p:tavLst>
                                        <p:tav tm="0">
                                          <p:val>
                                            <p:strVal val="ppt_w"/>
                                          </p:val>
                                        </p:tav>
                                        <p:tav tm="100000">
                                          <p:val>
                                            <p:fltVal val="0"/>
                                          </p:val>
                                        </p:tav>
                                      </p:tavLst>
                                    </p:anim>
                                    <p:anim calcmode="lin" valueType="num">
                                      <p:cBhvr>
                                        <p:cTn id="61" dur="500"/>
                                        <p:tgtEl>
                                          <p:spTgt spid="3"/>
                                        </p:tgtEl>
                                        <p:attrNameLst>
                                          <p:attrName>ppt_h</p:attrName>
                                        </p:attrNameLst>
                                      </p:cBhvr>
                                      <p:tavLst>
                                        <p:tav tm="0">
                                          <p:val>
                                            <p:strVal val="ppt_h"/>
                                          </p:val>
                                        </p:tav>
                                        <p:tav tm="100000">
                                          <p:val>
                                            <p:fltVal val="0"/>
                                          </p:val>
                                        </p:tav>
                                      </p:tavLst>
                                    </p:anim>
                                    <p:animEffect transition="out" filter="fade">
                                      <p:cBhvr>
                                        <p:cTn id="62" dur="500"/>
                                        <p:tgtEl>
                                          <p:spTgt spid="3"/>
                                        </p:tgtEl>
                                      </p:cBhvr>
                                    </p:animEffect>
                                    <p:set>
                                      <p:cBhvr>
                                        <p:cTn id="63" dur="1" fill="hold">
                                          <p:stCondLst>
                                            <p:cond delay="499"/>
                                          </p:stCondLst>
                                        </p:cTn>
                                        <p:tgtEl>
                                          <p:spTgt spid="3"/>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26"/>
                                        </p:tgtEl>
                                      </p:cBhvr>
                                    </p:animEffect>
                                    <p:set>
                                      <p:cBhvr>
                                        <p:cTn id="66" dur="1" fill="hold">
                                          <p:stCondLst>
                                            <p:cond delay="499"/>
                                          </p:stCondLst>
                                        </p:cTn>
                                        <p:tgtEl>
                                          <p:spTgt spid="26"/>
                                        </p:tgtEl>
                                        <p:attrNameLst>
                                          <p:attrName>style.visibility</p:attrName>
                                        </p:attrNameLst>
                                      </p:cBhvr>
                                      <p:to>
                                        <p:strVal val="hidden"/>
                                      </p:to>
                                    </p:set>
                                  </p:childTnLst>
                                </p:cTn>
                              </p:par>
                            </p:childTnLst>
                          </p:cTn>
                        </p:par>
                        <p:par>
                          <p:cTn id="67" fill="hold">
                            <p:stCondLst>
                              <p:cond delay="7500"/>
                            </p:stCondLst>
                            <p:childTnLst>
                              <p:par>
                                <p:cTn id="68" presetID="1" presetClass="entr" presetSubtype="0" fill="hold" nodeType="afterEffect">
                                  <p:stCondLst>
                                    <p:cond delay="0"/>
                                  </p:stCondLst>
                                  <p:childTnLst>
                                    <p:set>
                                      <p:cBhvr>
                                        <p:cTn id="69" dur="1" fill="hold">
                                          <p:stCondLst>
                                            <p:cond delay="0"/>
                                          </p:stCondLst>
                                        </p:cTn>
                                        <p:tgtEl>
                                          <p:spTgt spid="77"/>
                                        </p:tgtEl>
                                        <p:attrNameLst>
                                          <p:attrName>style.visibility</p:attrName>
                                        </p:attrNameLst>
                                      </p:cBhvr>
                                      <p:to>
                                        <p:strVal val="visible"/>
                                      </p:to>
                                    </p:set>
                                  </p:childTnLst>
                                </p:cTn>
                              </p:par>
                            </p:childTnLst>
                          </p:cTn>
                        </p:par>
                        <p:par>
                          <p:cTn id="70" fill="hold">
                            <p:stCondLst>
                              <p:cond delay="7500"/>
                            </p:stCondLst>
                            <p:childTnLst>
                              <p:par>
                                <p:cTn id="71" presetID="1" presetClass="entr" presetSubtype="0" fill="hold" nodeType="afterEffect">
                                  <p:stCondLst>
                                    <p:cond delay="0"/>
                                  </p:stCondLst>
                                  <p:childTnLst>
                                    <p:set>
                                      <p:cBhvr>
                                        <p:cTn id="72" dur="1" fill="hold">
                                          <p:stCondLst>
                                            <p:cond delay="0"/>
                                          </p:stCondLst>
                                        </p:cTn>
                                        <p:tgtEl>
                                          <p:spTgt spid="78"/>
                                        </p:tgtEl>
                                        <p:attrNameLst>
                                          <p:attrName>style.visibility</p:attrName>
                                        </p:attrNameLst>
                                      </p:cBhvr>
                                      <p:to>
                                        <p:strVal val="visible"/>
                                      </p:to>
                                    </p:set>
                                  </p:childTnLst>
                                </p:cTn>
                              </p:par>
                            </p:childTnLst>
                          </p:cTn>
                        </p:par>
                        <p:par>
                          <p:cTn id="73" fill="hold">
                            <p:stCondLst>
                              <p:cond delay="7500"/>
                            </p:stCondLst>
                            <p:childTnLst>
                              <p:par>
                                <p:cTn id="74" presetID="1" presetClass="entr" presetSubtype="0"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88"/>
                                        </p:tgtEl>
                                        <p:attrNameLst>
                                          <p:attrName>style.visibility</p:attrName>
                                        </p:attrNameLst>
                                      </p:cBhvr>
                                      <p:to>
                                        <p:strVal val="visible"/>
                                      </p:to>
                                    </p:set>
                                  </p:childTnLst>
                                </p:cTn>
                              </p:par>
                              <p:par>
                                <p:cTn id="78" presetID="10" presetClass="entr" presetSubtype="0" fill="hold" nodeType="withEffect">
                                  <p:stCondLst>
                                    <p:cond delay="0"/>
                                  </p:stCondLst>
                                  <p:childTnLst>
                                    <p:set>
                                      <p:cBhvr>
                                        <p:cTn id="79" dur="1" fill="hold">
                                          <p:stCondLst>
                                            <p:cond delay="0"/>
                                          </p:stCondLst>
                                        </p:cTn>
                                        <p:tgtEl>
                                          <p:spTgt spid="90"/>
                                        </p:tgtEl>
                                        <p:attrNameLst>
                                          <p:attrName>style.visibility</p:attrName>
                                        </p:attrNameLst>
                                      </p:cBhvr>
                                      <p:to>
                                        <p:strVal val="visible"/>
                                      </p:to>
                                    </p:set>
                                    <p:animEffect transition="in" filter="fade">
                                      <p:cBhvr>
                                        <p:cTn id="80" dur="500"/>
                                        <p:tgtEl>
                                          <p:spTgt spid="90"/>
                                        </p:tgtEl>
                                      </p:cBhvr>
                                    </p:animEffect>
                                  </p:childTnLst>
                                </p:cTn>
                              </p:par>
                              <p:par>
                                <p:cTn id="81" presetID="10" presetClass="entr" presetSubtype="0" fill="hold" nodeType="withEffect">
                                  <p:stCondLst>
                                    <p:cond delay="0"/>
                                  </p:stCondLst>
                                  <p:childTnLst>
                                    <p:set>
                                      <p:cBhvr>
                                        <p:cTn id="82" dur="1" fill="hold">
                                          <p:stCondLst>
                                            <p:cond delay="0"/>
                                          </p:stCondLst>
                                        </p:cTn>
                                        <p:tgtEl>
                                          <p:spTgt spid="91"/>
                                        </p:tgtEl>
                                        <p:attrNameLst>
                                          <p:attrName>style.visibility</p:attrName>
                                        </p:attrNameLst>
                                      </p:cBhvr>
                                      <p:to>
                                        <p:strVal val="visible"/>
                                      </p:to>
                                    </p:set>
                                    <p:animEffect transition="in" filter="fade">
                                      <p:cBhvr>
                                        <p:cTn id="83" dur="500"/>
                                        <p:tgtEl>
                                          <p:spTgt spid="91"/>
                                        </p:tgtEl>
                                      </p:cBhvr>
                                    </p:animEffect>
                                  </p:childTnLst>
                                </p:cTn>
                              </p:par>
                              <p:par>
                                <p:cTn id="84" presetID="10" presetClass="entr" presetSubtype="0" fill="hold" nodeType="withEffect">
                                  <p:stCondLst>
                                    <p:cond delay="0"/>
                                  </p:stCondLst>
                                  <p:childTnLst>
                                    <p:set>
                                      <p:cBhvr>
                                        <p:cTn id="85" dur="1" fill="hold">
                                          <p:stCondLst>
                                            <p:cond delay="0"/>
                                          </p:stCondLst>
                                        </p:cTn>
                                        <p:tgtEl>
                                          <p:spTgt spid="92"/>
                                        </p:tgtEl>
                                        <p:attrNameLst>
                                          <p:attrName>style.visibility</p:attrName>
                                        </p:attrNameLst>
                                      </p:cBhvr>
                                      <p:to>
                                        <p:strVal val="visible"/>
                                      </p:to>
                                    </p:set>
                                    <p:animEffect transition="in" filter="fade">
                                      <p:cBhvr>
                                        <p:cTn id="86" dur="500"/>
                                        <p:tgtEl>
                                          <p:spTgt spid="92"/>
                                        </p:tgtEl>
                                      </p:cBhvr>
                                    </p:animEffect>
                                  </p:childTnLst>
                                </p:cTn>
                              </p:par>
                              <p:par>
                                <p:cTn id="87" presetID="10" presetClass="entr" presetSubtype="0" fill="hold" nodeType="withEffect">
                                  <p:stCondLst>
                                    <p:cond delay="0"/>
                                  </p:stCondLst>
                                  <p:childTnLst>
                                    <p:set>
                                      <p:cBhvr>
                                        <p:cTn id="88" dur="1" fill="hold">
                                          <p:stCondLst>
                                            <p:cond delay="0"/>
                                          </p:stCondLst>
                                        </p:cTn>
                                        <p:tgtEl>
                                          <p:spTgt spid="119"/>
                                        </p:tgtEl>
                                        <p:attrNameLst>
                                          <p:attrName>style.visibility</p:attrName>
                                        </p:attrNameLst>
                                      </p:cBhvr>
                                      <p:to>
                                        <p:strVal val="visible"/>
                                      </p:to>
                                    </p:set>
                                    <p:animEffect transition="in" filter="fade">
                                      <p:cBhvr>
                                        <p:cTn id="89" dur="500"/>
                                        <p:tgtEl>
                                          <p:spTgt spid="119"/>
                                        </p:tgtEl>
                                      </p:cBhvr>
                                    </p:animEffect>
                                  </p:childTnLst>
                                </p:cTn>
                              </p:par>
                              <p:par>
                                <p:cTn id="90" presetID="10" presetClass="entr" presetSubtype="0" fill="hold" nodeType="with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fade">
                                      <p:cBhvr>
                                        <p:cTn id="92" dur="500"/>
                                        <p:tgtEl>
                                          <p:spTgt spid="8"/>
                                        </p:tgtEl>
                                      </p:cBhvr>
                                    </p:animEffect>
                                  </p:childTnLst>
                                </p:cTn>
                              </p:par>
                              <p:par>
                                <p:cTn id="93" presetID="1" presetClass="entr" presetSubtype="0" fill="hold" nodeType="withEffect">
                                  <p:stCondLst>
                                    <p:cond delay="0"/>
                                  </p:stCondLst>
                                  <p:childTnLst>
                                    <p:set>
                                      <p:cBhvr>
                                        <p:cTn id="94" dur="1" fill="hold">
                                          <p:stCondLst>
                                            <p:cond delay="0"/>
                                          </p:stCondLst>
                                        </p:cTn>
                                        <p:tgtEl>
                                          <p:spTgt spid="86"/>
                                        </p:tgtEl>
                                        <p:attrNameLst>
                                          <p:attrName>style.visibility</p:attrName>
                                        </p:attrNameLst>
                                      </p:cBhvr>
                                      <p:to>
                                        <p:strVal val="visible"/>
                                      </p:to>
                                    </p:set>
                                  </p:childTnLst>
                                </p:cTn>
                              </p:par>
                              <p:par>
                                <p:cTn id="95" presetID="10" presetClass="entr" presetSubtype="0" fill="hold" nodeType="withEffect">
                                  <p:stCondLst>
                                    <p:cond delay="0"/>
                                  </p:stCondLst>
                                  <p:childTnLst>
                                    <p:set>
                                      <p:cBhvr>
                                        <p:cTn id="96" dur="1" fill="hold">
                                          <p:stCondLst>
                                            <p:cond delay="0"/>
                                          </p:stCondLst>
                                        </p:cTn>
                                        <p:tgtEl>
                                          <p:spTgt spid="117"/>
                                        </p:tgtEl>
                                        <p:attrNameLst>
                                          <p:attrName>style.visibility</p:attrName>
                                        </p:attrNameLst>
                                      </p:cBhvr>
                                      <p:to>
                                        <p:strVal val="visible"/>
                                      </p:to>
                                    </p:set>
                                    <p:animEffect transition="in" filter="fade">
                                      <p:cBhvr>
                                        <p:cTn id="97" dur="500"/>
                                        <p:tgtEl>
                                          <p:spTgt spid="117"/>
                                        </p:tgtEl>
                                      </p:cBhvr>
                                    </p:animEffect>
                                  </p:childTnLst>
                                </p:cTn>
                              </p:par>
                              <p:par>
                                <p:cTn id="98" presetID="42" presetClass="path" presetSubtype="0" accel="50000" decel="50000" fill="hold" nodeType="withEffect">
                                  <p:stCondLst>
                                    <p:cond delay="0"/>
                                  </p:stCondLst>
                                  <p:childTnLst>
                                    <p:animMotion origin="layout" path="M -3.05556E-6 3.7037E-7 L -0.08871 0.11991 " pathEditMode="relative" rAng="0" ptsTypes="AA">
                                      <p:cBhvr>
                                        <p:cTn id="99" dur="2000" fill="hold"/>
                                        <p:tgtEl>
                                          <p:spTgt spid="117"/>
                                        </p:tgtEl>
                                        <p:attrNameLst>
                                          <p:attrName>ppt_x</p:attrName>
                                          <p:attrName>ppt_y</p:attrName>
                                        </p:attrNameLst>
                                      </p:cBhvr>
                                      <p:rCtr x="-4444" y="5995"/>
                                    </p:animMotion>
                                  </p:childTnLst>
                                </p:cTn>
                              </p:par>
                              <p:par>
                                <p:cTn id="100" presetID="10" presetClass="exit" presetSubtype="0" fill="hold" nodeType="withEffect">
                                  <p:stCondLst>
                                    <p:cond delay="0"/>
                                  </p:stCondLst>
                                  <p:childTnLst>
                                    <p:animEffect transition="out" filter="fade">
                                      <p:cBhvr>
                                        <p:cTn id="101" dur="500"/>
                                        <p:tgtEl>
                                          <p:spTgt spid="86"/>
                                        </p:tgtEl>
                                      </p:cBhvr>
                                    </p:animEffect>
                                    <p:set>
                                      <p:cBhvr>
                                        <p:cTn id="102" dur="1" fill="hold">
                                          <p:stCondLst>
                                            <p:cond delay="499"/>
                                          </p:stCondLst>
                                        </p:cTn>
                                        <p:tgtEl>
                                          <p:spTgt spid="86"/>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7"/>
                                        </p:tgtEl>
                                        <p:attrNameLst>
                                          <p:attrName>style.visibility</p:attrName>
                                        </p:attrNameLst>
                                      </p:cBhvr>
                                      <p:to>
                                        <p:strVal val="visible"/>
                                      </p:to>
                                    </p:set>
                                    <p:animEffect transition="in" filter="fade">
                                      <p:cBhvr>
                                        <p:cTn id="105" dur="500"/>
                                        <p:tgtEl>
                                          <p:spTgt spid="7"/>
                                        </p:tgtEl>
                                      </p:cBhvr>
                                    </p:animEffect>
                                  </p:childTnLst>
                                </p:cTn>
                              </p:par>
                              <p:par>
                                <p:cTn id="106" presetID="1" presetClass="exit" presetSubtype="0" fill="hold" nodeType="withEffect">
                                  <p:stCondLst>
                                    <p:cond delay="1500"/>
                                  </p:stCondLst>
                                  <p:childTnLst>
                                    <p:set>
                                      <p:cBhvr>
                                        <p:cTn id="107" dur="1" fill="hold">
                                          <p:stCondLst>
                                            <p:cond delay="0"/>
                                          </p:stCondLst>
                                        </p:cTn>
                                        <p:tgtEl>
                                          <p:spTgt spid="119"/>
                                        </p:tgtEl>
                                        <p:attrNameLst>
                                          <p:attrName>style.visibility</p:attrName>
                                        </p:attrNameLst>
                                      </p:cBhvr>
                                      <p:to>
                                        <p:strVal val="hidden"/>
                                      </p:to>
                                    </p:set>
                                  </p:childTnLst>
                                </p:cTn>
                              </p:par>
                              <p:par>
                                <p:cTn id="108" presetID="1" presetClass="entr" presetSubtype="0" fill="hold" nodeType="withEffect">
                                  <p:stCondLst>
                                    <p:cond delay="1500"/>
                                  </p:stCondLst>
                                  <p:childTnLst>
                                    <p:set>
                                      <p:cBhvr>
                                        <p:cTn id="109" dur="1" fill="hold">
                                          <p:stCondLst>
                                            <p:cond delay="0"/>
                                          </p:stCondLst>
                                        </p:cTn>
                                        <p:tgtEl>
                                          <p:spTgt spid="120"/>
                                        </p:tgtEl>
                                        <p:attrNameLst>
                                          <p:attrName>style.visibility</p:attrName>
                                        </p:attrNameLst>
                                      </p:cBhvr>
                                      <p:to>
                                        <p:strVal val="visible"/>
                                      </p:to>
                                    </p:set>
                                  </p:childTnLst>
                                </p:cTn>
                              </p:par>
                            </p:childTnLst>
                          </p:cTn>
                        </p:par>
                        <p:par>
                          <p:cTn id="110" fill="hold">
                            <p:stCondLst>
                              <p:cond delay="9500"/>
                            </p:stCondLst>
                            <p:childTnLst>
                              <p:par>
                                <p:cTn id="111" presetID="44" presetClass="path" presetSubtype="0" accel="50000" decel="50000" fill="hold" nodeType="afterEffect">
                                  <p:stCondLst>
                                    <p:cond delay="0"/>
                                  </p:stCondLst>
                                  <p:childTnLst>
                                    <p:animMotion origin="layout" path="M -0.08871 0.11991 L 0.01354 -0.0544 C 0.0349 -0.09467 0.06719 -0.11574 0.1007 -0.11574 C 0.13889 -0.11574 0.16962 -0.09467 0.19098 -0.0544 L 0.29375 0.11991 " pathEditMode="relative" rAng="0" ptsTypes="AAAAA">
                                      <p:cBhvr>
                                        <p:cTn id="112" dur="2500" fill="hold"/>
                                        <p:tgtEl>
                                          <p:spTgt spid="117"/>
                                        </p:tgtEl>
                                        <p:attrNameLst>
                                          <p:attrName>ppt_x</p:attrName>
                                          <p:attrName>ppt_y</p:attrName>
                                        </p:attrNameLst>
                                      </p:cBhvr>
                                      <p:rCtr x="19115" y="-11782"/>
                                    </p:animMotion>
                                  </p:childTnLst>
                                </p:cTn>
                              </p:par>
                              <p:par>
                                <p:cTn id="113" presetID="10" presetClass="exit" presetSubtype="0" fill="hold" nodeType="withEffect">
                                  <p:stCondLst>
                                    <p:cond delay="0"/>
                                  </p:stCondLst>
                                  <p:childTnLst>
                                    <p:animEffect transition="out" filter="fade">
                                      <p:cBhvr>
                                        <p:cTn id="114" dur="500"/>
                                        <p:tgtEl>
                                          <p:spTgt spid="120"/>
                                        </p:tgtEl>
                                      </p:cBhvr>
                                    </p:animEffect>
                                    <p:set>
                                      <p:cBhvr>
                                        <p:cTn id="115" dur="1" fill="hold">
                                          <p:stCondLst>
                                            <p:cond delay="499"/>
                                          </p:stCondLst>
                                        </p:cTn>
                                        <p:tgtEl>
                                          <p:spTgt spid="120"/>
                                        </p:tgtEl>
                                        <p:attrNameLst>
                                          <p:attrName>style.visibility</p:attrName>
                                        </p:attrNameLst>
                                      </p:cBhvr>
                                      <p:to>
                                        <p:strVal val="hidden"/>
                                      </p:to>
                                    </p:set>
                                  </p:childTnLst>
                                </p:cTn>
                              </p:par>
                              <p:par>
                                <p:cTn id="116" presetID="10" presetClass="entr" presetSubtype="0" fill="hold" nodeType="withEffect">
                                  <p:stCondLst>
                                    <p:cond delay="500"/>
                                  </p:stCondLst>
                                  <p:childTnLst>
                                    <p:set>
                                      <p:cBhvr>
                                        <p:cTn id="117" dur="1" fill="hold">
                                          <p:stCondLst>
                                            <p:cond delay="0"/>
                                          </p:stCondLst>
                                        </p:cTn>
                                        <p:tgtEl>
                                          <p:spTgt spid="121"/>
                                        </p:tgtEl>
                                        <p:attrNameLst>
                                          <p:attrName>style.visibility</p:attrName>
                                        </p:attrNameLst>
                                      </p:cBhvr>
                                      <p:to>
                                        <p:strVal val="visible"/>
                                      </p:to>
                                    </p:set>
                                    <p:animEffect transition="in" filter="fade">
                                      <p:cBhvr>
                                        <p:cTn id="118" dur="500"/>
                                        <p:tgtEl>
                                          <p:spTgt spid="121"/>
                                        </p:tgtEl>
                                      </p:cBhvr>
                                    </p:animEffect>
                                  </p:childTnLst>
                                </p:cTn>
                              </p:par>
                              <p:par>
                                <p:cTn id="119" presetID="63" presetClass="path" presetSubtype="0" accel="50000" decel="50000" fill="hold" nodeType="withEffect">
                                  <p:stCondLst>
                                    <p:cond delay="500"/>
                                  </p:stCondLst>
                                  <p:childTnLst>
                                    <p:animMotion origin="layout" path="M -8.33333E-7 -1.85185E-6 L 0.21927 -0.00926 " pathEditMode="relative" rAng="0" ptsTypes="AA">
                                      <p:cBhvr>
                                        <p:cTn id="120" dur="1750" fill="hold"/>
                                        <p:tgtEl>
                                          <p:spTgt spid="121"/>
                                        </p:tgtEl>
                                        <p:attrNameLst>
                                          <p:attrName>ppt_x</p:attrName>
                                          <p:attrName>ppt_y</p:attrName>
                                        </p:attrNameLst>
                                      </p:cBhvr>
                                      <p:rCtr x="10955" y="-463"/>
                                    </p:animMotion>
                                  </p:childTnLst>
                                </p:cTn>
                              </p:par>
                            </p:childTnLst>
                          </p:cTn>
                        </p:par>
                        <p:par>
                          <p:cTn id="121" fill="hold">
                            <p:stCondLst>
                              <p:cond delay="12000"/>
                            </p:stCondLst>
                            <p:childTnLst>
                              <p:par>
                                <p:cTn id="122" presetID="64" presetClass="path" presetSubtype="0" accel="50000" decel="50000" fill="hold" nodeType="afterEffect">
                                  <p:stCondLst>
                                    <p:cond delay="0"/>
                                  </p:stCondLst>
                                  <p:childTnLst>
                                    <p:animMotion origin="layout" path="M 0.21927 -0.00926 L 0.21927 -0.28773 " pathEditMode="relative" rAng="0" ptsTypes="AA">
                                      <p:cBhvr>
                                        <p:cTn id="123" dur="1750" fill="hold"/>
                                        <p:tgtEl>
                                          <p:spTgt spid="121"/>
                                        </p:tgtEl>
                                        <p:attrNameLst>
                                          <p:attrName>ppt_x</p:attrName>
                                          <p:attrName>ppt_y</p:attrName>
                                        </p:attrNameLst>
                                      </p:cBhvr>
                                      <p:rCtr x="0" y="-13935"/>
                                    </p:animMotion>
                                  </p:childTnLst>
                                </p:cTn>
                              </p:par>
                              <p:par>
                                <p:cTn id="124" presetID="42" presetClass="path" presetSubtype="0" accel="50000" decel="50000" fill="hold" nodeType="withEffect">
                                  <p:stCondLst>
                                    <p:cond delay="0"/>
                                  </p:stCondLst>
                                  <p:childTnLst>
                                    <p:animMotion origin="layout" path="M -2.5E-6 4.44444E-6 L 0.01684 0.09189 " pathEditMode="relative" rAng="0" ptsTypes="AA">
                                      <p:cBhvr>
                                        <p:cTn id="125" dur="2000" fill="hold"/>
                                        <p:tgtEl>
                                          <p:spTgt spid="91"/>
                                        </p:tgtEl>
                                        <p:attrNameLst>
                                          <p:attrName>ppt_x</p:attrName>
                                          <p:attrName>ppt_y</p:attrName>
                                        </p:attrNameLst>
                                      </p:cBhvr>
                                      <p:rCtr x="833" y="4583"/>
                                    </p:animMotion>
                                  </p:childTnLst>
                                </p:cTn>
                              </p:par>
                            </p:childTnLst>
                          </p:cTn>
                        </p:par>
                        <p:par>
                          <p:cTn id="126" fill="hold">
                            <p:stCondLst>
                              <p:cond delay="14000"/>
                            </p:stCondLst>
                            <p:childTnLst>
                              <p:par>
                                <p:cTn id="127" presetID="35" presetClass="path" presetSubtype="0" accel="50000" decel="50000" fill="hold" nodeType="afterEffect">
                                  <p:stCondLst>
                                    <p:cond delay="0"/>
                                  </p:stCondLst>
                                  <p:childTnLst>
                                    <p:animMotion origin="layout" path="M 0.21927 -0.28773 L 0.00417 -0.30718 " pathEditMode="relative" rAng="0" ptsTypes="AA">
                                      <p:cBhvr>
                                        <p:cTn id="128" dur="1750" fill="hold"/>
                                        <p:tgtEl>
                                          <p:spTgt spid="121"/>
                                        </p:tgtEl>
                                        <p:attrNameLst>
                                          <p:attrName>ppt_x</p:attrName>
                                          <p:attrName>ppt_y</p:attrName>
                                        </p:attrNameLst>
                                      </p:cBhvr>
                                      <p:rCtr x="-10469" y="0"/>
                                    </p:animMotion>
                                  </p:childTnLst>
                                </p:cTn>
                              </p:par>
                              <p:par>
                                <p:cTn id="129" presetID="10" presetClass="exit" presetSubtype="0" fill="hold" nodeType="withEffect">
                                  <p:stCondLst>
                                    <p:cond delay="0"/>
                                  </p:stCondLst>
                                  <p:childTnLst>
                                    <p:animEffect transition="out" filter="fade">
                                      <p:cBhvr>
                                        <p:cTn id="130" dur="500"/>
                                        <p:tgtEl>
                                          <p:spTgt spid="8"/>
                                        </p:tgtEl>
                                      </p:cBhvr>
                                    </p:animEffect>
                                    <p:set>
                                      <p:cBhvr>
                                        <p:cTn id="131" dur="1" fill="hold">
                                          <p:stCondLst>
                                            <p:cond delay="499"/>
                                          </p:stCondLst>
                                        </p:cTn>
                                        <p:tgtEl>
                                          <p:spTgt spid="8"/>
                                        </p:tgtEl>
                                        <p:attrNameLst>
                                          <p:attrName>style.visibility</p:attrName>
                                        </p:attrNameLst>
                                      </p:cBhvr>
                                      <p:to>
                                        <p:strVal val="hidden"/>
                                      </p:to>
                                    </p:set>
                                  </p:childTnLst>
                                </p:cTn>
                              </p:par>
                              <p:par>
                                <p:cTn id="132" presetID="10" presetClass="entr" presetSubtype="0"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Effect transition="in" filter="fade">
                                      <p:cBhvr>
                                        <p:cTn id="134" dur="500"/>
                                        <p:tgtEl>
                                          <p:spTgt spid="85"/>
                                        </p:tgtEl>
                                      </p:cBhvr>
                                    </p:animEffect>
                                  </p:childTnLst>
                                </p:cTn>
                              </p:par>
                              <p:par>
                                <p:cTn id="135" presetID="51" presetClass="path" presetSubtype="0" accel="50000" decel="50000" fill="hold" nodeType="withEffect">
                                  <p:stCondLst>
                                    <p:cond delay="500"/>
                                  </p:stCondLst>
                                  <p:childTnLst>
                                    <p:animMotion origin="layout" path="M 0.29393 0.08889 L 0.18959 0.04838 C 0.16754 0.0419 0.13525 0.03843 0.10295 0.04699 C 0.06511 0.05324 0.03507 0.06111 0.01493 0.08264 L -0.08021 0.15231 " pathEditMode="relative" rAng="4980000" ptsTypes="AAAAA">
                                      <p:cBhvr>
                                        <p:cTn id="136" dur="2750" fill="hold"/>
                                        <p:tgtEl>
                                          <p:spTgt spid="117"/>
                                        </p:tgtEl>
                                        <p:attrNameLst>
                                          <p:attrName>ppt_x</p:attrName>
                                          <p:attrName>ppt_y</p:attrName>
                                        </p:attrNameLst>
                                      </p:cBhvr>
                                      <p:rCtr x="-19045" y="-486"/>
                                    </p:animMotion>
                                  </p:childTnLst>
                                </p:cTn>
                              </p:par>
                              <p:par>
                                <p:cTn id="137" presetID="42" presetClass="path" presetSubtype="0" accel="50000" decel="50000" fill="hold" nodeType="withEffect">
                                  <p:stCondLst>
                                    <p:cond delay="1000"/>
                                  </p:stCondLst>
                                  <p:childTnLst>
                                    <p:animMotion origin="layout" path="M 0.00416 -0.30718 L -8.33333E-7 -1.85185E-6 " pathEditMode="relative" rAng="0" ptsTypes="AA">
                                      <p:cBhvr>
                                        <p:cTn id="138" dur="3000" fill="hold"/>
                                        <p:tgtEl>
                                          <p:spTgt spid="121"/>
                                        </p:tgtEl>
                                        <p:attrNameLst>
                                          <p:attrName>ppt_x</p:attrName>
                                          <p:attrName>ppt_y</p:attrName>
                                        </p:attrNameLst>
                                      </p:cBhvr>
                                      <p:rCtr x="-174" y="14375"/>
                                    </p:animMotion>
                                  </p:childTnLst>
                                </p:cTn>
                              </p:par>
                            </p:childTnLst>
                          </p:cTn>
                        </p:par>
                        <p:par>
                          <p:cTn id="139" fill="hold">
                            <p:stCondLst>
                              <p:cond delay="18000"/>
                            </p:stCondLst>
                            <p:childTnLst>
                              <p:par>
                                <p:cTn id="140" presetID="10" presetClass="entr" presetSubtype="0" fill="hold" grpId="0" nodeType="afterEffect">
                                  <p:stCondLst>
                                    <p:cond delay="0"/>
                                  </p:stCondLst>
                                  <p:childTnLst>
                                    <p:set>
                                      <p:cBhvr>
                                        <p:cTn id="141" dur="1" fill="hold">
                                          <p:stCondLst>
                                            <p:cond delay="0"/>
                                          </p:stCondLst>
                                        </p:cTn>
                                        <p:tgtEl>
                                          <p:spTgt spid="122"/>
                                        </p:tgtEl>
                                        <p:attrNameLst>
                                          <p:attrName>style.visibility</p:attrName>
                                        </p:attrNameLst>
                                      </p:cBhvr>
                                      <p:to>
                                        <p:strVal val="visible"/>
                                      </p:to>
                                    </p:set>
                                    <p:animEffect transition="in" filter="fade">
                                      <p:cBhvr>
                                        <p:cTn id="142"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22" grpId="0" animBg="1"/>
      <p:bldP spid="22" grpId="1" animBg="1"/>
      <p:bldP spid="23" grpId="0" animBg="1"/>
      <p:bldP spid="23" grpId="1" animBg="1"/>
      <p:bldP spid="24" grpId="0" animBg="1"/>
      <p:bldP spid="24" grpId="1" animBg="1"/>
      <p:bldP spid="26" grpId="0" animBg="1"/>
      <p:bldP spid="2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5" name="Title 1"/>
          <p:cNvSpPr>
            <a:spLocks noGrp="1"/>
          </p:cNvSpPr>
          <p:nvPr>
            <p:ph type="title"/>
          </p:nvPr>
        </p:nvSpPr>
        <p:spPr>
          <a:xfrm>
            <a:off x="457200" y="274638"/>
            <a:ext cx="8229600" cy="1143000"/>
          </a:xfrm>
        </p:spPr>
        <p:txBody>
          <a:bodyPr/>
          <a:lstStyle/>
          <a:p>
            <a:r>
              <a:rPr lang="en-US" dirty="0">
                <a:solidFill>
                  <a:schemeClr val="bg1"/>
                </a:solidFill>
              </a:rPr>
              <a:t>Teamwork in the Cafeteria</a:t>
            </a:r>
          </a:p>
        </p:txBody>
      </p:sp>
      <p:sp>
        <p:nvSpPr>
          <p:cNvPr id="30" name="Rectangle: Rounded Corners 29"/>
          <p:cNvSpPr/>
          <p:nvPr/>
        </p:nvSpPr>
        <p:spPr>
          <a:xfrm>
            <a:off x="342900" y="1752600"/>
            <a:ext cx="8458200" cy="927080"/>
          </a:xfrm>
          <a:prstGeom prst="roundRect">
            <a:avLst>
              <a:gd name="adj" fmla="val 6669"/>
            </a:avLst>
          </a:prstGeom>
          <a:solidFill>
            <a:schemeClr val="bg1">
              <a:lumMod val="50000"/>
            </a:schemeClr>
          </a:solidFill>
          <a:ln>
            <a:noFill/>
          </a:ln>
        </p:spPr>
        <p:txBody>
          <a:bodyPr wrap="square">
            <a:spAutoFit/>
          </a:bodyPr>
          <a:lstStyle/>
          <a:p>
            <a:pPr algn="ctr"/>
            <a:r>
              <a:rPr lang="en-US" sz="2600" dirty="0">
                <a:solidFill>
                  <a:schemeClr val="bg1"/>
                </a:solidFill>
                <a:latin typeface="+mj-lt"/>
              </a:rPr>
              <a:t>Just like a baseball team, your staff possesses different skillsets that come together to operate a successful Café LA.</a:t>
            </a:r>
          </a:p>
        </p:txBody>
      </p:sp>
      <p:pic>
        <p:nvPicPr>
          <p:cNvPr id="29" name="Picture 28"/>
          <p:cNvPicPr>
            <a:picLocks noChangeAspect="1"/>
          </p:cNvPicPr>
          <p:nvPr/>
        </p:nvPicPr>
        <p:blipFill>
          <a:blip r:embed="rId4"/>
          <a:stretch>
            <a:fillRect/>
          </a:stretch>
        </p:blipFill>
        <p:spPr>
          <a:xfrm>
            <a:off x="3876511" y="3429000"/>
            <a:ext cx="920197" cy="2850366"/>
          </a:xfrm>
          <a:prstGeom prst="rect">
            <a:avLst/>
          </a:prstGeom>
        </p:spPr>
      </p:pic>
      <p:pic>
        <p:nvPicPr>
          <p:cNvPr id="5" name="Picture 4"/>
          <p:cNvPicPr>
            <a:picLocks noChangeAspect="1"/>
          </p:cNvPicPr>
          <p:nvPr/>
        </p:nvPicPr>
        <p:blipFill>
          <a:blip r:embed="rId5"/>
          <a:stretch>
            <a:fillRect/>
          </a:stretch>
        </p:blipFill>
        <p:spPr>
          <a:xfrm>
            <a:off x="4863219" y="3431600"/>
            <a:ext cx="929558" cy="2832246"/>
          </a:xfrm>
          <a:prstGeom prst="rect">
            <a:avLst/>
          </a:prstGeom>
        </p:spPr>
      </p:pic>
      <p:pic>
        <p:nvPicPr>
          <p:cNvPr id="10" name="Picture 9"/>
          <p:cNvPicPr>
            <a:picLocks noChangeAspect="1"/>
          </p:cNvPicPr>
          <p:nvPr/>
        </p:nvPicPr>
        <p:blipFill>
          <a:blip r:embed="rId6"/>
          <a:stretch>
            <a:fillRect/>
          </a:stretch>
        </p:blipFill>
        <p:spPr>
          <a:xfrm>
            <a:off x="2877544" y="3400398"/>
            <a:ext cx="932456" cy="2863448"/>
          </a:xfrm>
          <a:prstGeom prst="rect">
            <a:avLst/>
          </a:prstGeom>
        </p:spPr>
      </p:pic>
      <p:pic>
        <p:nvPicPr>
          <p:cNvPr id="11" name="Picture 10"/>
          <p:cNvPicPr>
            <a:picLocks noChangeAspect="1"/>
          </p:cNvPicPr>
          <p:nvPr/>
        </p:nvPicPr>
        <p:blipFill>
          <a:blip r:embed="rId7"/>
          <a:stretch>
            <a:fillRect/>
          </a:stretch>
        </p:blipFill>
        <p:spPr>
          <a:xfrm>
            <a:off x="5859288" y="3515920"/>
            <a:ext cx="989023" cy="2763446"/>
          </a:xfrm>
          <a:prstGeom prst="rect">
            <a:avLst/>
          </a:prstGeom>
        </p:spPr>
      </p:pic>
      <p:pic>
        <p:nvPicPr>
          <p:cNvPr id="12" name="Picture 11"/>
          <p:cNvPicPr>
            <a:picLocks noChangeAspect="1"/>
          </p:cNvPicPr>
          <p:nvPr/>
        </p:nvPicPr>
        <p:blipFill>
          <a:blip r:embed="rId8"/>
          <a:stretch>
            <a:fillRect/>
          </a:stretch>
        </p:blipFill>
        <p:spPr>
          <a:xfrm>
            <a:off x="1772019" y="3383262"/>
            <a:ext cx="1019964" cy="2896104"/>
          </a:xfrm>
          <a:prstGeom prst="rect">
            <a:avLst/>
          </a:prstGeom>
        </p:spPr>
      </p:pic>
    </p:spTree>
    <p:extLst>
      <p:ext uri="{BB962C8B-B14F-4D97-AF65-F5344CB8AC3E}">
        <p14:creationId xmlns:p14="http://schemas.microsoft.com/office/powerpoint/2010/main" val="7369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2" presetClass="entr" presetSubtype="2" fill="hold" nodeType="with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250" fill="hold"/>
                                        <p:tgtEl>
                                          <p:spTgt spid="5"/>
                                        </p:tgtEl>
                                        <p:attrNameLst>
                                          <p:attrName>ppt_x</p:attrName>
                                        </p:attrNameLst>
                                      </p:cBhvr>
                                      <p:tavLst>
                                        <p:tav tm="0">
                                          <p:val>
                                            <p:strVal val="1+#ppt_w/2"/>
                                          </p:val>
                                        </p:tav>
                                        <p:tav tm="100000">
                                          <p:val>
                                            <p:strVal val="#ppt_x"/>
                                          </p:val>
                                        </p:tav>
                                      </p:tavLst>
                                    </p:anim>
                                    <p:anim calcmode="lin" valueType="num">
                                      <p:cBhvr additive="base">
                                        <p:cTn id="14" dur="125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75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flipH="1">
            <a:off x="543822" y="2875684"/>
            <a:ext cx="5421843" cy="3447143"/>
          </a:xfrm>
          <a:prstGeom prst="rect">
            <a:avLst/>
          </a:prstGeom>
        </p:spPr>
      </p:pic>
      <p:sp>
        <p:nvSpPr>
          <p:cNvPr id="23" name="Oval 22"/>
          <p:cNvSpPr/>
          <p:nvPr/>
        </p:nvSpPr>
        <p:spPr>
          <a:xfrm>
            <a:off x="3833871" y="0"/>
            <a:ext cx="630950" cy="708989"/>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Rectangle 23"/>
          <p:cNvSpPr/>
          <p:nvPr/>
        </p:nvSpPr>
        <p:spPr>
          <a:xfrm>
            <a:off x="2313542" y="0"/>
            <a:ext cx="1641513" cy="88135"/>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6" name="Title 1"/>
          <p:cNvSpPr txBox="1">
            <a:spLocks/>
          </p:cNvSpPr>
          <p:nvPr/>
        </p:nvSpPr>
        <p:spPr>
          <a:xfrm>
            <a:off x="381000" y="331242"/>
            <a:ext cx="6737070" cy="1143000"/>
          </a:xfrm>
          <a:prstGeom prst="rect">
            <a:avLst/>
          </a:prstGeom>
          <a:noFill/>
          <a:ln w="76200">
            <a:noFill/>
          </a:ln>
        </p:spPr>
        <p:txBody>
          <a:bodyPr vert="horz" lIns="91440" tIns="45720" rIns="91440" bIns="45720" rtlCol="0" anchor="ctr">
            <a:normAutofit/>
          </a:bodyPr>
          <a:lstStyle>
            <a:lvl1pPr algn="l" defTabSz="457200" rtl="0" eaLnBrk="1" latinLnBrk="0" hangingPunct="1">
              <a:spcBef>
                <a:spcPct val="0"/>
              </a:spcBef>
              <a:buNone/>
              <a:defRPr sz="4400" b="1" kern="1200">
                <a:solidFill>
                  <a:srgbClr val="030503"/>
                </a:solidFill>
                <a:latin typeface="+mj-lt"/>
                <a:ea typeface="+mj-ea"/>
                <a:cs typeface="+mj-cs"/>
              </a:defRPr>
            </a:lvl1pPr>
          </a:lstStyle>
          <a:p>
            <a:pPr fontAlgn="auto">
              <a:spcAft>
                <a:spcPts val="0"/>
              </a:spcAft>
            </a:pPr>
            <a:r>
              <a:rPr lang="en-US" dirty="0">
                <a:solidFill>
                  <a:sysClr val="windowText" lastClr="000000"/>
                </a:solidFill>
              </a:rPr>
              <a:t>Keeping on Target</a:t>
            </a:r>
          </a:p>
        </p:txBody>
      </p:sp>
      <p:sp>
        <p:nvSpPr>
          <p:cNvPr id="3" name="Rectangle 2"/>
          <p:cNvSpPr/>
          <p:nvPr/>
        </p:nvSpPr>
        <p:spPr>
          <a:xfrm>
            <a:off x="524832" y="3187787"/>
            <a:ext cx="5494968" cy="1600438"/>
          </a:xfrm>
          <a:prstGeom prst="rect">
            <a:avLst/>
          </a:prstGeom>
        </p:spPr>
        <p:txBody>
          <a:bodyPr wrap="square">
            <a:spAutoFit/>
          </a:bodyPr>
          <a:lstStyle/>
          <a:p>
            <a:r>
              <a:rPr lang="en-US" sz="2600" dirty="0">
                <a:latin typeface="+mj-lt"/>
              </a:rPr>
              <a:t>Why should we write our goals?</a:t>
            </a:r>
          </a:p>
          <a:p>
            <a:r>
              <a:rPr lang="en-US" sz="2400" dirty="0">
                <a:latin typeface="+mj-lt"/>
              </a:rPr>
              <a:t>Those who wrote down their goals are 42% more likely to achieve them than those who did not.*</a:t>
            </a:r>
          </a:p>
        </p:txBody>
      </p:sp>
      <p:sp>
        <p:nvSpPr>
          <p:cNvPr id="11" name="Rectangle 10"/>
          <p:cNvSpPr/>
          <p:nvPr/>
        </p:nvSpPr>
        <p:spPr>
          <a:xfrm>
            <a:off x="533400" y="1644578"/>
            <a:ext cx="7924800" cy="1231106"/>
          </a:xfrm>
          <a:prstGeom prst="rect">
            <a:avLst/>
          </a:prstGeom>
        </p:spPr>
        <p:txBody>
          <a:bodyPr wrap="square">
            <a:spAutoFit/>
          </a:bodyPr>
          <a:lstStyle/>
          <a:p>
            <a:r>
              <a:rPr lang="en-US" sz="2600" dirty="0">
                <a:latin typeface="+mj-lt"/>
              </a:rPr>
              <a:t>What is a goal?</a:t>
            </a:r>
          </a:p>
          <a:p>
            <a:r>
              <a:rPr lang="en-US" sz="2400" dirty="0">
                <a:latin typeface="+mj-lt"/>
              </a:rPr>
              <a:t>A goal is a desired result or possible outcome that someone envisions, plans and commits to achieve.</a:t>
            </a:r>
          </a:p>
        </p:txBody>
      </p:sp>
      <p:sp>
        <p:nvSpPr>
          <p:cNvPr id="12" name="Rectangle 11"/>
          <p:cNvSpPr/>
          <p:nvPr/>
        </p:nvSpPr>
        <p:spPr>
          <a:xfrm>
            <a:off x="522007" y="4956790"/>
            <a:ext cx="7924800" cy="892552"/>
          </a:xfrm>
          <a:prstGeom prst="rect">
            <a:avLst/>
          </a:prstGeom>
        </p:spPr>
        <p:txBody>
          <a:bodyPr wrap="square">
            <a:spAutoFit/>
          </a:bodyPr>
          <a:lstStyle/>
          <a:p>
            <a:r>
              <a:rPr lang="en-US" sz="2600" dirty="0">
                <a:latin typeface="+mj-lt"/>
              </a:rPr>
              <a:t>Not all goals are created equal.</a:t>
            </a:r>
          </a:p>
          <a:p>
            <a:r>
              <a:rPr lang="en-US" sz="2600" dirty="0">
                <a:latin typeface="+mj-lt"/>
              </a:rPr>
              <a:t>How do we set effective goals?</a:t>
            </a:r>
          </a:p>
        </p:txBody>
      </p:sp>
      <p:graphicFrame>
        <p:nvGraphicFramePr>
          <p:cNvPr id="10" name="Chart 9"/>
          <p:cNvGraphicFramePr/>
          <p:nvPr>
            <p:extLst>
              <p:ext uri="{D42A27DB-BD31-4B8C-83A1-F6EECF244321}">
                <p14:modId xmlns:p14="http://schemas.microsoft.com/office/powerpoint/2010/main" val="34604731"/>
              </p:ext>
            </p:extLst>
          </p:nvPr>
        </p:nvGraphicFramePr>
        <p:xfrm>
          <a:off x="5403289" y="2981122"/>
          <a:ext cx="3043518" cy="202901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7003489" y="3664734"/>
            <a:ext cx="914400" cy="461665"/>
          </a:xfrm>
          <a:prstGeom prst="rect">
            <a:avLst/>
          </a:prstGeom>
          <a:noFill/>
        </p:spPr>
        <p:txBody>
          <a:bodyPr wrap="square" rtlCol="0">
            <a:spAutoFit/>
          </a:bodyPr>
          <a:lstStyle/>
          <a:p>
            <a:r>
              <a:rPr lang="en-US" sz="2400" b="1" dirty="0">
                <a:solidFill>
                  <a:schemeClr val="bg1"/>
                </a:solidFill>
              </a:rPr>
              <a:t>42%</a:t>
            </a:r>
          </a:p>
        </p:txBody>
      </p:sp>
      <p:sp>
        <p:nvSpPr>
          <p:cNvPr id="14" name="Rectangle 13"/>
          <p:cNvSpPr/>
          <p:nvPr/>
        </p:nvSpPr>
        <p:spPr>
          <a:xfrm>
            <a:off x="3153534" y="5984273"/>
            <a:ext cx="7305102" cy="338554"/>
          </a:xfrm>
          <a:prstGeom prst="rect">
            <a:avLst/>
          </a:prstGeom>
        </p:spPr>
        <p:txBody>
          <a:bodyPr wrap="square">
            <a:spAutoFit/>
          </a:bodyPr>
          <a:lstStyle/>
          <a:p>
            <a:r>
              <a:rPr lang="en-US" sz="1600" dirty="0"/>
              <a:t>*Dr. Gail Matthews, Dominican University, California </a:t>
            </a:r>
          </a:p>
        </p:txBody>
      </p:sp>
    </p:spTree>
    <p:extLst>
      <p:ext uri="{BB962C8B-B14F-4D97-AF65-F5344CB8AC3E}">
        <p14:creationId xmlns:p14="http://schemas.microsoft.com/office/powerpoint/2010/main" val="396252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10" presetClass="exit" presetSubtype="0" fill="hold" nodeType="with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Graphic spid="10"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1000" y="1717349"/>
            <a:ext cx="7839826" cy="4521726"/>
          </a:xfrm>
          <a:prstGeom prst="rect">
            <a:avLst/>
          </a:prstGeom>
        </p:spPr>
      </p:pic>
      <p:sp>
        <p:nvSpPr>
          <p:cNvPr id="23" name="Oval 22"/>
          <p:cNvSpPr/>
          <p:nvPr/>
        </p:nvSpPr>
        <p:spPr>
          <a:xfrm>
            <a:off x="3833871" y="0"/>
            <a:ext cx="630950" cy="708989"/>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Rectangle 23"/>
          <p:cNvSpPr/>
          <p:nvPr/>
        </p:nvSpPr>
        <p:spPr>
          <a:xfrm>
            <a:off x="2313542" y="0"/>
            <a:ext cx="1641513" cy="88135"/>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6" name="Title 1"/>
          <p:cNvSpPr txBox="1">
            <a:spLocks/>
          </p:cNvSpPr>
          <p:nvPr/>
        </p:nvSpPr>
        <p:spPr>
          <a:xfrm>
            <a:off x="381000" y="331242"/>
            <a:ext cx="6737070" cy="1143000"/>
          </a:xfrm>
          <a:prstGeom prst="rect">
            <a:avLst/>
          </a:prstGeom>
          <a:noFill/>
          <a:ln w="76200">
            <a:noFill/>
          </a:ln>
        </p:spPr>
        <p:txBody>
          <a:bodyPr vert="horz" lIns="91440" tIns="45720" rIns="91440" bIns="45720" rtlCol="0" anchor="ctr">
            <a:normAutofit/>
          </a:bodyPr>
          <a:lstStyle>
            <a:lvl1pPr algn="l" defTabSz="457200" rtl="0" eaLnBrk="1" latinLnBrk="0" hangingPunct="1">
              <a:spcBef>
                <a:spcPct val="0"/>
              </a:spcBef>
              <a:buNone/>
              <a:defRPr sz="4400" b="1" kern="1200">
                <a:solidFill>
                  <a:srgbClr val="030503"/>
                </a:solidFill>
                <a:latin typeface="+mj-lt"/>
                <a:ea typeface="+mj-ea"/>
                <a:cs typeface="+mj-cs"/>
              </a:defRPr>
            </a:lvl1pPr>
          </a:lstStyle>
          <a:p>
            <a:pPr fontAlgn="auto">
              <a:spcAft>
                <a:spcPts val="0"/>
              </a:spcAft>
            </a:pPr>
            <a:r>
              <a:rPr lang="en-US" dirty="0">
                <a:solidFill>
                  <a:sysClr val="windowText" lastClr="000000"/>
                </a:solidFill>
              </a:rPr>
              <a:t>Writing SMART Goals</a:t>
            </a:r>
          </a:p>
        </p:txBody>
      </p:sp>
    </p:spTree>
    <p:extLst>
      <p:ext uri="{BB962C8B-B14F-4D97-AF65-F5344CB8AC3E}">
        <p14:creationId xmlns:p14="http://schemas.microsoft.com/office/powerpoint/2010/main" val="1898039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mages.clipartpanda.com/sky-clipart-nature_settings_simple_landscape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9144000" cy="6340644"/>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p:cNvSpPr/>
          <p:nvPr/>
        </p:nvSpPr>
        <p:spPr>
          <a:xfrm>
            <a:off x="474707" y="2296177"/>
            <a:ext cx="170902" cy="623689"/>
          </a:xfrm>
          <a:prstGeom prst="rect">
            <a:avLst/>
          </a:prstGeom>
          <a:solidFill>
            <a:srgbClr val="73553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96" name="Rectangle 8195"/>
          <p:cNvSpPr/>
          <p:nvPr/>
        </p:nvSpPr>
        <p:spPr>
          <a:xfrm>
            <a:off x="2305185" y="1022778"/>
            <a:ext cx="170902" cy="623689"/>
          </a:xfrm>
          <a:prstGeom prst="rect">
            <a:avLst/>
          </a:prstGeom>
          <a:solidFill>
            <a:srgbClr val="73553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Rounded Rectangle 71"/>
          <p:cNvSpPr/>
          <p:nvPr/>
        </p:nvSpPr>
        <p:spPr>
          <a:xfrm>
            <a:off x="726945" y="2805783"/>
            <a:ext cx="7694891" cy="454180"/>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Rounded Rectangle 59"/>
          <p:cNvSpPr/>
          <p:nvPr/>
        </p:nvSpPr>
        <p:spPr>
          <a:xfrm rot="5400000">
            <a:off x="7618509" y="2196198"/>
            <a:ext cx="1129526" cy="468189"/>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Rounded Rectangle 53"/>
          <p:cNvSpPr/>
          <p:nvPr/>
        </p:nvSpPr>
        <p:spPr>
          <a:xfrm>
            <a:off x="659459" y="1654512"/>
            <a:ext cx="7760372" cy="454180"/>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3" name="TextBox 102"/>
          <p:cNvSpPr txBox="1"/>
          <p:nvPr/>
        </p:nvSpPr>
        <p:spPr>
          <a:xfrm>
            <a:off x="2992799" y="749516"/>
            <a:ext cx="2112842" cy="919401"/>
          </a:xfrm>
          <a:prstGeom prst="roundRect">
            <a:avLst/>
          </a:prstGeom>
          <a:solidFill>
            <a:srgbClr val="FFFFCC"/>
          </a:solidFill>
        </p:spPr>
        <p:txBody>
          <a:bodyPr wrap="square" rtlCol="0">
            <a:spAutoFit/>
          </a:body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Start with an idea: Reduce food waste in the BIC program</a:t>
            </a:r>
            <a:endParaRPr kumimoji="0" lang="en-US" sz="1600" b="1" i="0" u="none" strike="noStrike" kern="0" cap="none" spc="0" normalizeH="0" baseline="0" noProof="0" dirty="0">
              <a:ln>
                <a:noFill/>
              </a:ln>
              <a:solidFill>
                <a:sysClr val="windowText" lastClr="000000"/>
              </a:solidFill>
              <a:effectLst/>
              <a:uLnTx/>
              <a:uFillTx/>
            </a:endParaRPr>
          </a:p>
        </p:txBody>
      </p:sp>
      <p:sp>
        <p:nvSpPr>
          <p:cNvPr id="2" name="Title 1"/>
          <p:cNvSpPr>
            <a:spLocks noGrp="1"/>
          </p:cNvSpPr>
          <p:nvPr>
            <p:ph type="title"/>
          </p:nvPr>
        </p:nvSpPr>
        <p:spPr>
          <a:xfrm>
            <a:off x="87774" y="-64913"/>
            <a:ext cx="8541231" cy="1143000"/>
          </a:xfrm>
        </p:spPr>
        <p:txBody>
          <a:bodyPr>
            <a:normAutofit/>
          </a:bodyPr>
          <a:lstStyle/>
          <a:p>
            <a:r>
              <a:rPr lang="en-US" dirty="0">
                <a:solidFill>
                  <a:schemeClr val="bg1"/>
                </a:solidFill>
              </a:rPr>
              <a:t>SMART Goals Example</a:t>
            </a:r>
          </a:p>
        </p:txBody>
      </p:sp>
      <p:cxnSp>
        <p:nvCxnSpPr>
          <p:cNvPr id="34" name="Elbow Connector 33"/>
          <p:cNvCxnSpPr/>
          <p:nvPr/>
        </p:nvCxnSpPr>
        <p:spPr>
          <a:xfrm>
            <a:off x="878305" y="1864895"/>
            <a:ext cx="7334713" cy="1070275"/>
          </a:xfrm>
          <a:prstGeom prst="bentConnector3">
            <a:avLst>
              <a:gd name="adj1" fmla="val 99867"/>
            </a:avLst>
          </a:prstGeom>
          <a:ln w="76200">
            <a:solidFill>
              <a:schemeClr val="bg1">
                <a:lumMod val="75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3" name="Rounded Rectangle 72"/>
          <p:cNvSpPr/>
          <p:nvPr/>
        </p:nvSpPr>
        <p:spPr>
          <a:xfrm>
            <a:off x="726944" y="3986895"/>
            <a:ext cx="7778191" cy="454180"/>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Rounded Rectangle 74"/>
          <p:cNvSpPr/>
          <p:nvPr/>
        </p:nvSpPr>
        <p:spPr>
          <a:xfrm rot="5400000">
            <a:off x="396278" y="3370226"/>
            <a:ext cx="1129526" cy="468189"/>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 name="Rectangle 88"/>
          <p:cNvSpPr/>
          <p:nvPr/>
        </p:nvSpPr>
        <p:spPr>
          <a:xfrm>
            <a:off x="7148259" y="4312145"/>
            <a:ext cx="170902" cy="623689"/>
          </a:xfrm>
          <a:prstGeom prst="rect">
            <a:avLst/>
          </a:prstGeom>
          <a:solidFill>
            <a:srgbClr val="73553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40" name="Elbow Connector 39"/>
          <p:cNvCxnSpPr/>
          <p:nvPr/>
        </p:nvCxnSpPr>
        <p:spPr>
          <a:xfrm rot="10800000" flipV="1">
            <a:off x="977158" y="3020320"/>
            <a:ext cx="7128987" cy="1172364"/>
          </a:xfrm>
          <a:prstGeom prst="bentConnector3">
            <a:avLst>
              <a:gd name="adj1" fmla="val 99956"/>
            </a:avLst>
          </a:prstGeom>
          <a:ln w="76200">
            <a:solidFill>
              <a:schemeClr val="bg1">
                <a:lumMod val="75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4" name="Rounded Rectangle 73"/>
          <p:cNvSpPr/>
          <p:nvPr/>
        </p:nvSpPr>
        <p:spPr>
          <a:xfrm>
            <a:off x="763039" y="5055447"/>
            <a:ext cx="7742096" cy="454180"/>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Rounded Rectangle 75"/>
          <p:cNvSpPr/>
          <p:nvPr/>
        </p:nvSpPr>
        <p:spPr>
          <a:xfrm rot="5400000">
            <a:off x="7706278" y="4587314"/>
            <a:ext cx="1129526" cy="468189"/>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Rounded Rectangle 76"/>
          <p:cNvSpPr/>
          <p:nvPr/>
        </p:nvSpPr>
        <p:spPr>
          <a:xfrm rot="5400000">
            <a:off x="432371" y="5548993"/>
            <a:ext cx="1129526" cy="468189"/>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48" name="Elbow Connector 47"/>
          <p:cNvCxnSpPr/>
          <p:nvPr/>
        </p:nvCxnSpPr>
        <p:spPr>
          <a:xfrm>
            <a:off x="1273005" y="4182215"/>
            <a:ext cx="7001737" cy="1186787"/>
          </a:xfrm>
          <a:prstGeom prst="bentConnector2">
            <a:avLst/>
          </a:prstGeom>
          <a:ln w="76200">
            <a:solidFill>
              <a:schemeClr val="bg1">
                <a:lumMod val="75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49" name="Elbow Connector 48"/>
          <p:cNvCxnSpPr/>
          <p:nvPr/>
        </p:nvCxnSpPr>
        <p:spPr>
          <a:xfrm rot="10800000" flipV="1">
            <a:off x="1014326" y="5286559"/>
            <a:ext cx="7120489" cy="927926"/>
          </a:xfrm>
          <a:prstGeom prst="bentConnector3">
            <a:avLst>
              <a:gd name="adj1" fmla="val 100200"/>
            </a:avLst>
          </a:prstGeom>
          <a:ln w="76200">
            <a:solidFill>
              <a:schemeClr val="bg1">
                <a:lumMod val="75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86" name="Rectangle 85"/>
          <p:cNvSpPr/>
          <p:nvPr/>
        </p:nvSpPr>
        <p:spPr>
          <a:xfrm>
            <a:off x="8422058" y="1216576"/>
            <a:ext cx="170902" cy="623689"/>
          </a:xfrm>
          <a:prstGeom prst="rect">
            <a:avLst/>
          </a:prstGeom>
          <a:solidFill>
            <a:srgbClr val="73553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95" name="TextBox 8194"/>
          <p:cNvSpPr txBox="1"/>
          <p:nvPr/>
        </p:nvSpPr>
        <p:spPr>
          <a:xfrm>
            <a:off x="1929960" y="1095547"/>
            <a:ext cx="993572" cy="369332"/>
          </a:xfrm>
          <a:prstGeom prst="rect">
            <a:avLst/>
          </a:prstGeom>
          <a:solidFill>
            <a:srgbClr val="9A7348"/>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rPr>
              <a:t>STEP 1</a:t>
            </a:r>
          </a:p>
        </p:txBody>
      </p:sp>
      <p:sp>
        <p:nvSpPr>
          <p:cNvPr id="90" name="Rectangle 89"/>
          <p:cNvSpPr/>
          <p:nvPr/>
        </p:nvSpPr>
        <p:spPr>
          <a:xfrm>
            <a:off x="1893850" y="5577862"/>
            <a:ext cx="170902" cy="623689"/>
          </a:xfrm>
          <a:prstGeom prst="rect">
            <a:avLst/>
          </a:prstGeom>
          <a:solidFill>
            <a:srgbClr val="73553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 name="Rectangle 87"/>
          <p:cNvSpPr/>
          <p:nvPr/>
        </p:nvSpPr>
        <p:spPr>
          <a:xfrm>
            <a:off x="4320331" y="3256519"/>
            <a:ext cx="170902" cy="623689"/>
          </a:xfrm>
          <a:prstGeom prst="rect">
            <a:avLst/>
          </a:prstGeom>
          <a:solidFill>
            <a:srgbClr val="73553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TextBox 78"/>
          <p:cNvSpPr txBox="1"/>
          <p:nvPr/>
        </p:nvSpPr>
        <p:spPr>
          <a:xfrm>
            <a:off x="8036946" y="1270808"/>
            <a:ext cx="993572" cy="369332"/>
          </a:xfrm>
          <a:prstGeom prst="rect">
            <a:avLst/>
          </a:prstGeom>
          <a:solidFill>
            <a:srgbClr val="9A7348"/>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rPr>
              <a:t>STEP 2</a:t>
            </a:r>
          </a:p>
        </p:txBody>
      </p:sp>
      <p:sp>
        <p:nvSpPr>
          <p:cNvPr id="80" name="TextBox 79"/>
          <p:cNvSpPr txBox="1"/>
          <p:nvPr/>
        </p:nvSpPr>
        <p:spPr>
          <a:xfrm>
            <a:off x="44801" y="2342466"/>
            <a:ext cx="993572" cy="369332"/>
          </a:xfrm>
          <a:prstGeom prst="rect">
            <a:avLst/>
          </a:prstGeom>
          <a:solidFill>
            <a:srgbClr val="9A7348"/>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rPr>
              <a:t>STEP 3</a:t>
            </a:r>
          </a:p>
        </p:txBody>
      </p:sp>
      <p:sp>
        <p:nvSpPr>
          <p:cNvPr id="81" name="TextBox 80"/>
          <p:cNvSpPr txBox="1"/>
          <p:nvPr/>
        </p:nvSpPr>
        <p:spPr>
          <a:xfrm>
            <a:off x="3944933" y="3318950"/>
            <a:ext cx="993572" cy="369332"/>
          </a:xfrm>
          <a:prstGeom prst="rect">
            <a:avLst/>
          </a:prstGeom>
          <a:solidFill>
            <a:srgbClr val="9A7348"/>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rPr>
              <a:t>STEP 4</a:t>
            </a:r>
          </a:p>
        </p:txBody>
      </p:sp>
      <p:sp>
        <p:nvSpPr>
          <p:cNvPr id="82" name="TextBox 81"/>
          <p:cNvSpPr txBox="1"/>
          <p:nvPr/>
        </p:nvSpPr>
        <p:spPr>
          <a:xfrm>
            <a:off x="6770344" y="4365573"/>
            <a:ext cx="993572" cy="369332"/>
          </a:xfrm>
          <a:prstGeom prst="rect">
            <a:avLst/>
          </a:prstGeom>
          <a:solidFill>
            <a:srgbClr val="9A7348"/>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rPr>
              <a:t>STEP 5</a:t>
            </a:r>
          </a:p>
        </p:txBody>
      </p:sp>
      <p:sp>
        <p:nvSpPr>
          <p:cNvPr id="84" name="TextBox 83"/>
          <p:cNvSpPr txBox="1"/>
          <p:nvPr/>
        </p:nvSpPr>
        <p:spPr>
          <a:xfrm>
            <a:off x="1482515" y="5628346"/>
            <a:ext cx="993572" cy="369332"/>
          </a:xfrm>
          <a:prstGeom prst="rect">
            <a:avLst/>
          </a:prstGeom>
          <a:solidFill>
            <a:srgbClr val="9A7348"/>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rPr>
              <a:t>STEP 6</a:t>
            </a:r>
          </a:p>
        </p:txBody>
      </p:sp>
      <p:pic>
        <p:nvPicPr>
          <p:cNvPr id="91" name="Picture 90"/>
          <p:cNvPicPr>
            <a:picLocks noChangeAspect="1"/>
          </p:cNvPicPr>
          <p:nvPr/>
        </p:nvPicPr>
        <p:blipFill>
          <a:blip r:embed="rId4"/>
          <a:stretch>
            <a:fillRect/>
          </a:stretch>
        </p:blipFill>
        <p:spPr>
          <a:xfrm rot="10800000" flipH="1" flipV="1">
            <a:off x="533344" y="1280213"/>
            <a:ext cx="1407520" cy="694963"/>
          </a:xfrm>
          <a:prstGeom prst="rect">
            <a:avLst/>
          </a:prstGeom>
        </p:spPr>
      </p:pic>
      <p:pic>
        <p:nvPicPr>
          <p:cNvPr id="94" name="Picture 93"/>
          <p:cNvPicPr>
            <a:picLocks noChangeAspect="1"/>
          </p:cNvPicPr>
          <p:nvPr/>
        </p:nvPicPr>
        <p:blipFill>
          <a:blip r:embed="rId4"/>
          <a:stretch>
            <a:fillRect/>
          </a:stretch>
        </p:blipFill>
        <p:spPr>
          <a:xfrm rot="16200000" flipV="1">
            <a:off x="7776971" y="1714369"/>
            <a:ext cx="1382398" cy="682559"/>
          </a:xfrm>
          <a:prstGeom prst="rect">
            <a:avLst/>
          </a:prstGeom>
        </p:spPr>
      </p:pic>
      <p:pic>
        <p:nvPicPr>
          <p:cNvPr id="95" name="Picture 94"/>
          <p:cNvPicPr>
            <a:picLocks noChangeAspect="1"/>
          </p:cNvPicPr>
          <p:nvPr/>
        </p:nvPicPr>
        <p:blipFill>
          <a:blip r:embed="rId4"/>
          <a:stretch>
            <a:fillRect/>
          </a:stretch>
        </p:blipFill>
        <p:spPr>
          <a:xfrm rot="10800000" flipV="1">
            <a:off x="7040094" y="2411717"/>
            <a:ext cx="1471686" cy="726645"/>
          </a:xfrm>
          <a:prstGeom prst="rect">
            <a:avLst/>
          </a:prstGeom>
        </p:spPr>
      </p:pic>
      <p:pic>
        <p:nvPicPr>
          <p:cNvPr id="100" name="Picture 99"/>
          <p:cNvPicPr>
            <a:picLocks noChangeAspect="1"/>
          </p:cNvPicPr>
          <p:nvPr/>
        </p:nvPicPr>
        <p:blipFill>
          <a:blip r:embed="rId4"/>
          <a:stretch>
            <a:fillRect/>
          </a:stretch>
        </p:blipFill>
        <p:spPr>
          <a:xfrm rot="10800000" flipH="1" flipV="1">
            <a:off x="3199086" y="3573476"/>
            <a:ext cx="1407520" cy="694963"/>
          </a:xfrm>
          <a:prstGeom prst="rect">
            <a:avLst/>
          </a:prstGeom>
        </p:spPr>
      </p:pic>
      <p:pic>
        <p:nvPicPr>
          <p:cNvPr id="111" name="Picture 110"/>
          <p:cNvPicPr>
            <a:picLocks noChangeAspect="1"/>
          </p:cNvPicPr>
          <p:nvPr/>
        </p:nvPicPr>
        <p:blipFill>
          <a:blip r:embed="rId4"/>
          <a:stretch>
            <a:fillRect/>
          </a:stretch>
        </p:blipFill>
        <p:spPr>
          <a:xfrm rot="10800000" flipH="1" flipV="1">
            <a:off x="3194960" y="3589813"/>
            <a:ext cx="1407520" cy="694963"/>
          </a:xfrm>
          <a:prstGeom prst="rect">
            <a:avLst/>
          </a:prstGeom>
        </p:spPr>
      </p:pic>
      <p:pic>
        <p:nvPicPr>
          <p:cNvPr id="96" name="Picture 95"/>
          <p:cNvPicPr>
            <a:picLocks noChangeAspect="1"/>
          </p:cNvPicPr>
          <p:nvPr/>
        </p:nvPicPr>
        <p:blipFill>
          <a:blip r:embed="rId4"/>
          <a:stretch>
            <a:fillRect/>
          </a:stretch>
        </p:blipFill>
        <p:spPr>
          <a:xfrm rot="16200000" flipH="1">
            <a:off x="39960" y="2934362"/>
            <a:ext cx="1392336" cy="687466"/>
          </a:xfrm>
          <a:prstGeom prst="rect">
            <a:avLst/>
          </a:prstGeom>
        </p:spPr>
      </p:pic>
      <p:pic>
        <p:nvPicPr>
          <p:cNvPr id="97" name="Picture 96"/>
          <p:cNvPicPr>
            <a:picLocks noChangeAspect="1"/>
          </p:cNvPicPr>
          <p:nvPr/>
        </p:nvPicPr>
        <p:blipFill>
          <a:blip r:embed="rId4"/>
          <a:stretch>
            <a:fillRect/>
          </a:stretch>
        </p:blipFill>
        <p:spPr>
          <a:xfrm rot="10800000" flipH="1" flipV="1">
            <a:off x="494544" y="3614113"/>
            <a:ext cx="1407520" cy="694963"/>
          </a:xfrm>
          <a:prstGeom prst="rect">
            <a:avLst/>
          </a:prstGeom>
        </p:spPr>
      </p:pic>
      <p:pic>
        <p:nvPicPr>
          <p:cNvPr id="98" name="Picture 97"/>
          <p:cNvPicPr>
            <a:picLocks noChangeAspect="1"/>
          </p:cNvPicPr>
          <p:nvPr/>
        </p:nvPicPr>
        <p:blipFill>
          <a:blip r:embed="rId4"/>
          <a:stretch>
            <a:fillRect/>
          </a:stretch>
        </p:blipFill>
        <p:spPr>
          <a:xfrm rot="16200000" flipV="1">
            <a:off x="7833352" y="4022968"/>
            <a:ext cx="1382398" cy="682559"/>
          </a:xfrm>
          <a:prstGeom prst="rect">
            <a:avLst/>
          </a:prstGeom>
        </p:spPr>
      </p:pic>
      <p:sp>
        <p:nvSpPr>
          <p:cNvPr id="116" name="TextBox 115"/>
          <p:cNvSpPr txBox="1"/>
          <p:nvPr/>
        </p:nvSpPr>
        <p:spPr>
          <a:xfrm>
            <a:off x="624690" y="4530544"/>
            <a:ext cx="2569094" cy="919401"/>
          </a:xfrm>
          <a:prstGeom prst="roundRect">
            <a:avLst/>
          </a:prstGeom>
          <a:solidFill>
            <a:srgbClr val="FFFFCC"/>
          </a:solidFill>
        </p:spPr>
        <p:txBody>
          <a:bodyPr wrap="square" rtlCol="0">
            <a:spAutoFit/>
          </a:bodyPr>
          <a:lstStyle/>
          <a:p>
            <a:pPr marL="0" marR="0" lvl="0" indent="0" algn="ctr" defTabSz="914400" eaLnBrk="1" fontAlgn="auto" latinLnBrk="0" hangingPunct="1">
              <a:lnSpc>
                <a:spcPct val="100000"/>
              </a:lnSpc>
              <a:spcBef>
                <a:spcPts val="0"/>
              </a:spcBef>
              <a:spcAft>
                <a:spcPts val="40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rPr>
              <a:t>Timely: </a:t>
            </a:r>
            <a:r>
              <a:rPr kumimoji="0" lang="en-US" sz="1600" b="0" i="0" u="none" strike="noStrike" kern="0" cap="none" spc="0" normalizeH="0" baseline="0" noProof="0" dirty="0">
                <a:ln>
                  <a:noFill/>
                </a:ln>
                <a:solidFill>
                  <a:sysClr val="windowText" lastClr="000000"/>
                </a:solidFill>
                <a:effectLst/>
                <a:uLnTx/>
                <a:uFillTx/>
              </a:rPr>
              <a:t>This goal should be achieved within the next 3 weeks.</a:t>
            </a:r>
          </a:p>
        </p:txBody>
      </p:sp>
      <p:pic>
        <p:nvPicPr>
          <p:cNvPr id="101" name="Picture 100"/>
          <p:cNvPicPr>
            <a:picLocks noChangeAspect="1"/>
          </p:cNvPicPr>
          <p:nvPr/>
        </p:nvPicPr>
        <p:blipFill>
          <a:blip r:embed="rId4"/>
          <a:stretch>
            <a:fillRect/>
          </a:stretch>
        </p:blipFill>
        <p:spPr>
          <a:xfrm rot="10800000" flipH="1" flipV="1">
            <a:off x="459940" y="4716113"/>
            <a:ext cx="1407520" cy="694963"/>
          </a:xfrm>
          <a:prstGeom prst="rect">
            <a:avLst/>
          </a:prstGeom>
        </p:spPr>
      </p:pic>
      <p:sp>
        <p:nvSpPr>
          <p:cNvPr id="115" name="TextBox 114"/>
          <p:cNvSpPr txBox="1"/>
          <p:nvPr/>
        </p:nvSpPr>
        <p:spPr>
          <a:xfrm>
            <a:off x="3512258" y="3921001"/>
            <a:ext cx="3039531" cy="1191816"/>
          </a:xfrm>
          <a:prstGeom prst="roundRect">
            <a:avLst/>
          </a:prstGeom>
          <a:solidFill>
            <a:srgbClr val="FFFFCC"/>
          </a:solidFill>
        </p:spPr>
        <p:txBody>
          <a:bodyPr wrap="square" rtlCol="0">
            <a:spAutoFit/>
          </a:body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rPr>
              <a:t>Relevant</a:t>
            </a:r>
            <a:r>
              <a:rPr kumimoji="0" lang="en-US" sz="1600" b="0" i="0" u="none" strike="noStrike" kern="0" cap="none" spc="0" normalizeH="0" baseline="0" noProof="0" dirty="0">
                <a:ln>
                  <a:noFill/>
                </a:ln>
                <a:solidFill>
                  <a:sysClr val="windowText" lastClr="000000"/>
                </a:solidFill>
                <a:effectLst/>
                <a:uLnTx/>
                <a:uFillTx/>
              </a:rPr>
              <a:t>: Keeping in-line with Food Services Division’s goal on track to reduce food waste in all food programs.</a:t>
            </a:r>
          </a:p>
        </p:txBody>
      </p:sp>
      <p:pic>
        <p:nvPicPr>
          <p:cNvPr id="112" name="Picture 111"/>
          <p:cNvPicPr>
            <a:picLocks noChangeAspect="1"/>
          </p:cNvPicPr>
          <p:nvPr/>
        </p:nvPicPr>
        <p:blipFill>
          <a:blip r:embed="rId4"/>
          <a:stretch>
            <a:fillRect/>
          </a:stretch>
        </p:blipFill>
        <p:spPr>
          <a:xfrm rot="10800000" flipV="1">
            <a:off x="5150067" y="4613085"/>
            <a:ext cx="1471686" cy="726645"/>
          </a:xfrm>
          <a:prstGeom prst="rect">
            <a:avLst/>
          </a:prstGeom>
        </p:spPr>
      </p:pic>
      <p:sp>
        <p:nvSpPr>
          <p:cNvPr id="106" name="TextBox 105"/>
          <p:cNvSpPr txBox="1"/>
          <p:nvPr/>
        </p:nvSpPr>
        <p:spPr>
          <a:xfrm>
            <a:off x="5869926" y="109868"/>
            <a:ext cx="3163643" cy="919401"/>
          </a:xfrm>
          <a:prstGeom prst="roundRect">
            <a:avLst/>
          </a:prstGeom>
          <a:solidFill>
            <a:srgbClr val="FFFFCC"/>
          </a:solidFill>
        </p:spPr>
        <p:txBody>
          <a:bodyPr wrap="square" rtlCol="0">
            <a:spAutoFit/>
          </a:body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rPr>
              <a:t>Specific</a:t>
            </a:r>
            <a:r>
              <a:rPr kumimoji="0" lang="en-US" sz="1600" b="0" i="0" u="none" strike="noStrike" kern="0" cap="none" spc="0" normalizeH="0" baseline="0" noProof="0" dirty="0">
                <a:ln>
                  <a:noFill/>
                </a:ln>
                <a:solidFill>
                  <a:sysClr val="windowText" lastClr="000000"/>
                </a:solidFill>
                <a:effectLst/>
                <a:uLnTx/>
                <a:uFillTx/>
              </a:rPr>
              <a:t>: Reduce food waste to 5% in the BIC program to cut costs and conserve resources.</a:t>
            </a:r>
            <a:endParaRPr kumimoji="0" lang="en-US" sz="1600" b="1" i="0" u="none" strike="noStrike" kern="0" cap="none" spc="0" normalizeH="0" baseline="0" noProof="0" dirty="0">
              <a:ln>
                <a:noFill/>
              </a:ln>
              <a:solidFill>
                <a:sysClr val="windowText" lastClr="000000"/>
              </a:solidFill>
              <a:effectLst/>
              <a:uLnTx/>
              <a:uFillTx/>
            </a:endParaRPr>
          </a:p>
        </p:txBody>
      </p:sp>
      <p:sp>
        <p:nvSpPr>
          <p:cNvPr id="107" name="TextBox 106"/>
          <p:cNvSpPr txBox="1"/>
          <p:nvPr/>
        </p:nvSpPr>
        <p:spPr>
          <a:xfrm>
            <a:off x="1847607" y="2089393"/>
            <a:ext cx="3968919" cy="646986"/>
          </a:xfrm>
          <a:prstGeom prst="roundRect">
            <a:avLst/>
          </a:prstGeom>
          <a:solidFill>
            <a:srgbClr val="FFFFCC"/>
          </a:solidFill>
        </p:spPr>
        <p:txBody>
          <a:bodyPr wrap="square" rtlCol="0">
            <a:spAutoFit/>
          </a:body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rPr>
              <a:t>Measurable</a:t>
            </a:r>
            <a:r>
              <a:rPr kumimoji="0" lang="en-US" sz="1600" b="0" i="0" u="none" strike="noStrike" kern="0" cap="none" spc="0" normalizeH="0" baseline="0" noProof="0" dirty="0">
                <a:ln>
                  <a:noFill/>
                </a:ln>
                <a:solidFill>
                  <a:sysClr val="windowText" lastClr="000000"/>
                </a:solidFill>
                <a:effectLst/>
                <a:uLnTx/>
                <a:uFillTx/>
              </a:rPr>
              <a:t>: Leftovers and waste data will be recorded in the BIC Tracking Log. </a:t>
            </a:r>
          </a:p>
        </p:txBody>
      </p:sp>
      <p:pic>
        <p:nvPicPr>
          <p:cNvPr id="108" name="Picture 107"/>
          <p:cNvPicPr>
            <a:picLocks noChangeAspect="1"/>
          </p:cNvPicPr>
          <p:nvPr/>
        </p:nvPicPr>
        <p:blipFill>
          <a:blip r:embed="rId4"/>
          <a:stretch>
            <a:fillRect/>
          </a:stretch>
        </p:blipFill>
        <p:spPr>
          <a:xfrm rot="10800000" flipH="1" flipV="1">
            <a:off x="6932794" y="1283585"/>
            <a:ext cx="1407520" cy="694963"/>
          </a:xfrm>
          <a:prstGeom prst="rect">
            <a:avLst/>
          </a:prstGeom>
        </p:spPr>
      </p:pic>
      <p:pic>
        <p:nvPicPr>
          <p:cNvPr id="109" name="Picture 108"/>
          <p:cNvPicPr>
            <a:picLocks noChangeAspect="1"/>
          </p:cNvPicPr>
          <p:nvPr/>
        </p:nvPicPr>
        <p:blipFill>
          <a:blip r:embed="rId4"/>
          <a:stretch>
            <a:fillRect/>
          </a:stretch>
        </p:blipFill>
        <p:spPr>
          <a:xfrm rot="10800000" flipV="1">
            <a:off x="747455" y="2404730"/>
            <a:ext cx="1467105" cy="724383"/>
          </a:xfrm>
          <a:prstGeom prst="rect">
            <a:avLst/>
          </a:prstGeom>
        </p:spPr>
      </p:pic>
      <p:sp>
        <p:nvSpPr>
          <p:cNvPr id="110" name="TextBox 109"/>
          <p:cNvSpPr txBox="1"/>
          <p:nvPr/>
        </p:nvSpPr>
        <p:spPr>
          <a:xfrm>
            <a:off x="123170" y="3035451"/>
            <a:ext cx="3099597" cy="1736646"/>
          </a:xfrm>
          <a:prstGeom prst="roundRect">
            <a:avLst/>
          </a:prstGeom>
          <a:solidFill>
            <a:srgbClr val="FFFFCC"/>
          </a:solidFill>
        </p:spPr>
        <p:txBody>
          <a:bodyPr wrap="square" rtlCol="0">
            <a:spAutoFit/>
          </a:body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rPr>
              <a:t>Attainable</a:t>
            </a:r>
            <a:r>
              <a:rPr kumimoji="0" lang="en-US" sz="1600" b="0" i="0" u="none" strike="noStrike" kern="0" cap="none" spc="0" normalizeH="0" baseline="0" noProof="0" dirty="0">
                <a:ln>
                  <a:noFill/>
                </a:ln>
                <a:solidFill>
                  <a:sysClr val="windowText" lastClr="000000"/>
                </a:solidFill>
                <a:effectLst/>
                <a:uLnTx/>
                <a:uFillTx/>
              </a:rPr>
              <a:t>: Consider previous participation counts and particular items that students like to prepare each BIC bag with more accurate meal amounts.  </a:t>
            </a:r>
          </a:p>
        </p:txBody>
      </p:sp>
      <p:pic>
        <p:nvPicPr>
          <p:cNvPr id="5" name="Picture 4"/>
          <p:cNvPicPr>
            <a:picLocks noChangeAspect="1"/>
          </p:cNvPicPr>
          <p:nvPr/>
        </p:nvPicPr>
        <p:blipFill rotWithShape="1">
          <a:blip r:embed="rId5"/>
          <a:srcRect l="37321"/>
          <a:stretch/>
        </p:blipFill>
        <p:spPr>
          <a:xfrm>
            <a:off x="7976937" y="5377047"/>
            <a:ext cx="1167063" cy="1515252"/>
          </a:xfrm>
          <a:prstGeom prst="rect">
            <a:avLst/>
          </a:prstGeom>
        </p:spPr>
      </p:pic>
      <p:pic>
        <p:nvPicPr>
          <p:cNvPr id="99" name="Picture 98"/>
          <p:cNvPicPr>
            <a:picLocks noChangeAspect="1"/>
          </p:cNvPicPr>
          <p:nvPr/>
        </p:nvPicPr>
        <p:blipFill>
          <a:blip r:embed="rId4"/>
          <a:stretch>
            <a:fillRect/>
          </a:stretch>
        </p:blipFill>
        <p:spPr>
          <a:xfrm rot="10800000" flipV="1">
            <a:off x="7331684" y="4663130"/>
            <a:ext cx="1471686" cy="726645"/>
          </a:xfrm>
          <a:prstGeom prst="rect">
            <a:avLst/>
          </a:prstGeom>
        </p:spPr>
      </p:pic>
      <p:sp>
        <p:nvSpPr>
          <p:cNvPr id="8198" name="Oval 8197"/>
          <p:cNvSpPr/>
          <p:nvPr/>
        </p:nvSpPr>
        <p:spPr>
          <a:xfrm>
            <a:off x="8029349" y="5804469"/>
            <a:ext cx="1025233" cy="1048433"/>
          </a:xfrm>
          <a:prstGeom prst="ellipse">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4491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3.05556E-6 1.48148E-6 L 0.69584 1.48148E-6 " pathEditMode="relative" rAng="0" ptsTypes="AA">
                                      <p:cBhvr>
                                        <p:cTn id="12" dur="2000" fill="hold"/>
                                        <p:tgtEl>
                                          <p:spTgt spid="91"/>
                                        </p:tgtEl>
                                        <p:attrNameLst>
                                          <p:attrName>ppt_x</p:attrName>
                                          <p:attrName>ppt_y</p:attrName>
                                        </p:attrNameLst>
                                      </p:cBhvr>
                                      <p:rCtr x="34792" y="0"/>
                                    </p:animMotion>
                                  </p:childTnLst>
                                </p:cTn>
                              </p:par>
                              <p:par>
                                <p:cTn id="13" presetID="1" presetClass="entr" presetSubtype="0" fill="hold" nodeType="with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childTnLst>
                          </p:cTn>
                        </p:par>
                        <p:par>
                          <p:cTn id="15" fill="hold">
                            <p:stCondLst>
                              <p:cond delay="2000"/>
                            </p:stCondLst>
                            <p:childTnLst>
                              <p:par>
                                <p:cTn id="16" presetID="1" presetClass="exit" presetSubtype="0" fill="hold" nodeType="afterEffect">
                                  <p:stCondLst>
                                    <p:cond delay="0"/>
                                  </p:stCondLst>
                                  <p:childTnLst>
                                    <p:set>
                                      <p:cBhvr>
                                        <p:cTn id="17" dur="1" fill="hold">
                                          <p:stCondLst>
                                            <p:cond delay="0"/>
                                          </p:stCondLst>
                                        </p:cTn>
                                        <p:tgtEl>
                                          <p:spTgt spid="91"/>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10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6"/>
                                        </p:tgtEl>
                                        <p:attrNameLst>
                                          <p:attrName>style.visibility</p:attrName>
                                        </p:attrNameLst>
                                      </p:cBhvr>
                                      <p:to>
                                        <p:strVal val="visible"/>
                                      </p:to>
                                    </p:set>
                                  </p:childTnLst>
                                </p:cTn>
                              </p:par>
                              <p:par>
                                <p:cTn id="22" presetID="1" presetClass="exit" presetSubtype="0" fill="hold" grpId="1" nodeType="withEffect">
                                  <p:stCondLst>
                                    <p:cond delay="0"/>
                                  </p:stCondLst>
                                  <p:childTnLst>
                                    <p:set>
                                      <p:cBhvr>
                                        <p:cTn id="23" dur="1" fill="hold">
                                          <p:stCondLst>
                                            <p:cond delay="0"/>
                                          </p:stCondLst>
                                        </p:cTn>
                                        <p:tgtEl>
                                          <p:spTgt spid="10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108"/>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94"/>
                                        </p:tgtEl>
                                        <p:attrNameLst>
                                          <p:attrName>style.visibility</p:attrName>
                                        </p:attrNameLst>
                                      </p:cBhvr>
                                      <p:to>
                                        <p:strVal val="visible"/>
                                      </p:to>
                                    </p:set>
                                  </p:childTnLst>
                                </p:cTn>
                              </p:par>
                              <p:par>
                                <p:cTn id="30" presetID="42" presetClass="path" presetSubtype="0" accel="50000" decel="50000" fill="hold" nodeType="withEffect">
                                  <p:stCondLst>
                                    <p:cond delay="0"/>
                                  </p:stCondLst>
                                  <p:childTnLst>
                                    <p:animMotion origin="layout" path="M -1.66667E-6 1.48148E-6 L 0.00417 0.10069 " pathEditMode="relative" rAng="0" ptsTypes="AA">
                                      <p:cBhvr>
                                        <p:cTn id="31" dur="1000" fill="hold"/>
                                        <p:tgtEl>
                                          <p:spTgt spid="94"/>
                                        </p:tgtEl>
                                        <p:attrNameLst>
                                          <p:attrName>ppt_x</p:attrName>
                                          <p:attrName>ppt_y</p:attrName>
                                        </p:attrNameLst>
                                      </p:cBhvr>
                                      <p:rCtr x="208" y="5023"/>
                                    </p:animMotion>
                                  </p:childTnLst>
                                </p:cTn>
                              </p:par>
                            </p:childTnLst>
                          </p:cTn>
                        </p:par>
                        <p:par>
                          <p:cTn id="32" fill="hold">
                            <p:stCondLst>
                              <p:cond delay="1000"/>
                            </p:stCondLst>
                            <p:childTnLst>
                              <p:par>
                                <p:cTn id="33" presetID="1" presetClass="exit" presetSubtype="0" fill="hold" nodeType="afterEffect">
                                  <p:stCondLst>
                                    <p:cond delay="0"/>
                                  </p:stCondLst>
                                  <p:childTnLst>
                                    <p:set>
                                      <p:cBhvr>
                                        <p:cTn id="34" dur="1" fill="hold">
                                          <p:stCondLst>
                                            <p:cond delay="0"/>
                                          </p:stCondLst>
                                        </p:cTn>
                                        <p:tgtEl>
                                          <p:spTgt spid="94"/>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95"/>
                                        </p:tgtEl>
                                        <p:attrNameLst>
                                          <p:attrName>style.visibility</p:attrName>
                                        </p:attrNameLst>
                                      </p:cBhvr>
                                      <p:to>
                                        <p:strVal val="visible"/>
                                      </p:to>
                                    </p:set>
                                  </p:childTnLst>
                                </p:cTn>
                              </p:par>
                              <p:par>
                                <p:cTn id="37" presetID="42" presetClass="path" presetSubtype="0" accel="50000" decel="50000" fill="hold" nodeType="withEffect">
                                  <p:stCondLst>
                                    <p:cond delay="0"/>
                                  </p:stCondLst>
                                  <p:childTnLst>
                                    <p:animMotion origin="layout" path="M 2.77778E-6 3.7037E-7 L -0.68368 -0.00116 " pathEditMode="relative" rAng="0" ptsTypes="AA">
                                      <p:cBhvr>
                                        <p:cTn id="38" dur="2000" fill="hold"/>
                                        <p:tgtEl>
                                          <p:spTgt spid="95"/>
                                        </p:tgtEl>
                                        <p:attrNameLst>
                                          <p:attrName>ppt_x</p:attrName>
                                          <p:attrName>ppt_y</p:attrName>
                                        </p:attrNameLst>
                                      </p:cBhvr>
                                      <p:rCtr x="-34184" y="-69"/>
                                    </p:animMotion>
                                  </p:childTnLst>
                                </p:cTn>
                              </p:par>
                            </p:childTnLst>
                          </p:cTn>
                        </p:par>
                        <p:par>
                          <p:cTn id="39" fill="hold">
                            <p:stCondLst>
                              <p:cond delay="3000"/>
                            </p:stCondLst>
                            <p:childTnLst>
                              <p:par>
                                <p:cTn id="40" presetID="1" presetClass="exit" presetSubtype="0" fill="hold" nodeType="afterEffect">
                                  <p:stCondLst>
                                    <p:cond delay="0"/>
                                  </p:stCondLst>
                                  <p:childTnLst>
                                    <p:set>
                                      <p:cBhvr>
                                        <p:cTn id="41" dur="1" fill="hold">
                                          <p:stCondLst>
                                            <p:cond delay="0"/>
                                          </p:stCondLst>
                                        </p:cTn>
                                        <p:tgtEl>
                                          <p:spTgt spid="95"/>
                                        </p:tgtEl>
                                        <p:attrNameLst>
                                          <p:attrName>style.visibility</p:attrName>
                                        </p:attrNameLst>
                                      </p:cBhvr>
                                      <p:to>
                                        <p:strVal val="hidden"/>
                                      </p:to>
                                    </p:set>
                                  </p:childTnLst>
                                </p:cTn>
                              </p:par>
                            </p:childTnLst>
                          </p:cTn>
                        </p:par>
                        <p:par>
                          <p:cTn id="42" fill="hold">
                            <p:stCondLst>
                              <p:cond delay="3000"/>
                            </p:stCondLst>
                            <p:childTnLst>
                              <p:par>
                                <p:cTn id="43" presetID="1"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7"/>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10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09"/>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96"/>
                                        </p:tgtEl>
                                        <p:attrNameLst>
                                          <p:attrName>style.visibility</p:attrName>
                                        </p:attrNameLst>
                                      </p:cBhvr>
                                      <p:to>
                                        <p:strVal val="visible"/>
                                      </p:to>
                                    </p:set>
                                  </p:childTnLst>
                                </p:cTn>
                              </p:par>
                              <p:par>
                                <p:cTn id="55" presetID="42" presetClass="path" presetSubtype="0" accel="50000" decel="50000" fill="hold" nodeType="withEffect">
                                  <p:stCondLst>
                                    <p:cond delay="0"/>
                                  </p:stCondLst>
                                  <p:childTnLst>
                                    <p:animMotion origin="layout" path="M -1.94444E-6 2.22222E-6 L -0.00295 0.15092 " pathEditMode="relative" rAng="0" ptsTypes="AA">
                                      <p:cBhvr>
                                        <p:cTn id="56" dur="1000" fill="hold"/>
                                        <p:tgtEl>
                                          <p:spTgt spid="96"/>
                                        </p:tgtEl>
                                        <p:attrNameLst>
                                          <p:attrName>ppt_x</p:attrName>
                                          <p:attrName>ppt_y</p:attrName>
                                        </p:attrNameLst>
                                      </p:cBhvr>
                                      <p:rCtr x="-156" y="7546"/>
                                    </p:animMotion>
                                  </p:childTnLst>
                                </p:cTn>
                              </p:par>
                            </p:childTnLst>
                          </p:cTn>
                        </p:par>
                        <p:par>
                          <p:cTn id="57" fill="hold">
                            <p:stCondLst>
                              <p:cond delay="1000"/>
                            </p:stCondLst>
                            <p:childTnLst>
                              <p:par>
                                <p:cTn id="58" presetID="1" presetClass="exit" presetSubtype="0" fill="hold" nodeType="afterEffect">
                                  <p:stCondLst>
                                    <p:cond delay="0"/>
                                  </p:stCondLst>
                                  <p:childTnLst>
                                    <p:set>
                                      <p:cBhvr>
                                        <p:cTn id="59" dur="1" fill="hold">
                                          <p:stCondLst>
                                            <p:cond delay="0"/>
                                          </p:stCondLst>
                                        </p:cTn>
                                        <p:tgtEl>
                                          <p:spTgt spid="96"/>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97"/>
                                        </p:tgtEl>
                                        <p:attrNameLst>
                                          <p:attrName>style.visibility</p:attrName>
                                        </p:attrNameLst>
                                      </p:cBhvr>
                                      <p:to>
                                        <p:strVal val="visible"/>
                                      </p:to>
                                    </p:set>
                                  </p:childTnLst>
                                </p:cTn>
                              </p:par>
                              <p:par>
                                <p:cTn id="62" presetID="42" presetClass="path" presetSubtype="0" accel="50000" decel="50000" fill="hold" nodeType="withEffect">
                                  <p:stCondLst>
                                    <p:cond delay="0"/>
                                  </p:stCondLst>
                                  <p:childTnLst>
                                    <p:animMotion origin="layout" path="M 3.61111E-6 3.7037E-6 L 0.29566 -0.00417 " pathEditMode="relative" rAng="0" ptsTypes="AA">
                                      <p:cBhvr>
                                        <p:cTn id="63" dur="2000" fill="hold"/>
                                        <p:tgtEl>
                                          <p:spTgt spid="97"/>
                                        </p:tgtEl>
                                        <p:attrNameLst>
                                          <p:attrName>ppt_x</p:attrName>
                                          <p:attrName>ppt_y</p:attrName>
                                        </p:attrNameLst>
                                      </p:cBhvr>
                                      <p:rCtr x="14497" y="-23"/>
                                    </p:animMotion>
                                  </p:childTnLst>
                                </p:cTn>
                              </p:par>
                              <p:par>
                                <p:cTn id="64" presetID="1" presetClass="entr" presetSubtype="0" fill="hold" nodeType="withEffect">
                                  <p:stCondLst>
                                    <p:cond delay="0"/>
                                  </p:stCondLst>
                                  <p:childTnLst>
                                    <p:set>
                                      <p:cBhvr>
                                        <p:cTn id="65" dur="1" fill="hold">
                                          <p:stCondLst>
                                            <p:cond delay="0"/>
                                          </p:stCondLst>
                                        </p:cTn>
                                        <p:tgtEl>
                                          <p:spTgt spid="97"/>
                                        </p:tgtEl>
                                        <p:attrNameLst>
                                          <p:attrName>style.visibility</p:attrName>
                                        </p:attrNameLst>
                                      </p:cBhvr>
                                      <p:to>
                                        <p:strVal val="visible"/>
                                      </p:to>
                                    </p:set>
                                  </p:childTnLst>
                                </p:cTn>
                              </p:par>
                            </p:childTnLst>
                          </p:cTn>
                        </p:par>
                        <p:par>
                          <p:cTn id="66" fill="hold">
                            <p:stCondLst>
                              <p:cond delay="3000"/>
                            </p:stCondLst>
                            <p:childTnLst>
                              <p:par>
                                <p:cTn id="67" presetID="1" presetClass="entr" presetSubtype="0" fill="hold" nodeType="afterEffect">
                                  <p:stCondLst>
                                    <p:cond delay="0"/>
                                  </p:stCondLst>
                                  <p:childTnLst>
                                    <p:set>
                                      <p:cBhvr>
                                        <p:cTn id="68" dur="1" fill="hold">
                                          <p:stCondLst>
                                            <p:cond delay="0"/>
                                          </p:stCondLst>
                                        </p:cTn>
                                        <p:tgtEl>
                                          <p:spTgt spid="11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0"/>
                                        </p:tgtEl>
                                        <p:attrNameLst>
                                          <p:attrName>style.visibility</p:attrName>
                                        </p:attrNameLst>
                                      </p:cBhvr>
                                      <p:to>
                                        <p:strVal val="visible"/>
                                      </p:to>
                                    </p:set>
                                  </p:childTnLst>
                                </p:cTn>
                              </p:par>
                              <p:par>
                                <p:cTn id="71" presetID="1" presetClass="exit" presetSubtype="0" fill="hold" grpId="1" nodeType="withEffect">
                                  <p:stCondLst>
                                    <p:cond delay="0"/>
                                  </p:stCondLst>
                                  <p:childTnLst>
                                    <p:set>
                                      <p:cBhvr>
                                        <p:cTn id="72" dur="1" fill="hold">
                                          <p:stCondLst>
                                            <p:cond delay="0"/>
                                          </p:stCondLst>
                                        </p:cTn>
                                        <p:tgtEl>
                                          <p:spTgt spid="10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97"/>
                                        </p:tgtEl>
                                        <p:attrNameLst>
                                          <p:attrName>style.visibility</p:attrName>
                                        </p:attrNameLst>
                                      </p:cBhvr>
                                      <p:to>
                                        <p:strVal val="hidden"/>
                                      </p:to>
                                    </p:set>
                                  </p:childTnLst>
                                </p:cTn>
                              </p:par>
                            </p:childTnLst>
                          </p:cTn>
                        </p:par>
                        <p:par>
                          <p:cTn id="77" fill="hold">
                            <p:stCondLst>
                              <p:cond delay="0"/>
                            </p:stCondLst>
                            <p:childTnLst>
                              <p:par>
                                <p:cTn id="78" presetID="1" presetClass="entr" presetSubtype="0" fill="hold" nodeType="afterEffect">
                                  <p:stCondLst>
                                    <p:cond delay="0"/>
                                  </p:stCondLst>
                                  <p:childTnLst>
                                    <p:set>
                                      <p:cBhvr>
                                        <p:cTn id="79" dur="1" fill="hold">
                                          <p:stCondLst>
                                            <p:cond delay="0"/>
                                          </p:stCondLst>
                                        </p:cTn>
                                        <p:tgtEl>
                                          <p:spTgt spid="100"/>
                                        </p:tgtEl>
                                        <p:attrNameLst>
                                          <p:attrName>style.visibility</p:attrName>
                                        </p:attrNameLst>
                                      </p:cBhvr>
                                      <p:to>
                                        <p:strVal val="visible"/>
                                      </p:to>
                                    </p:set>
                                  </p:childTnLst>
                                </p:cTn>
                              </p:par>
                              <p:par>
                                <p:cTn id="80" presetID="1" presetClass="exit" presetSubtype="0" fill="hold" nodeType="withEffect">
                                  <p:stCondLst>
                                    <p:cond delay="0"/>
                                  </p:stCondLst>
                                  <p:childTnLst>
                                    <p:set>
                                      <p:cBhvr>
                                        <p:cTn id="81" dur="1" fill="hold">
                                          <p:stCondLst>
                                            <p:cond delay="0"/>
                                          </p:stCondLst>
                                        </p:cTn>
                                        <p:tgtEl>
                                          <p:spTgt spid="111"/>
                                        </p:tgtEl>
                                        <p:attrNameLst>
                                          <p:attrName>style.visibility</p:attrName>
                                        </p:attrNameLst>
                                      </p:cBhvr>
                                      <p:to>
                                        <p:strVal val="hidden"/>
                                      </p:to>
                                    </p:set>
                                  </p:childTnLst>
                                </p:cTn>
                              </p:par>
                            </p:childTnLst>
                          </p:cTn>
                        </p:par>
                        <p:par>
                          <p:cTn id="82" fill="hold">
                            <p:stCondLst>
                              <p:cond delay="0"/>
                            </p:stCondLst>
                            <p:childTnLst>
                              <p:par>
                                <p:cTn id="83" presetID="42" presetClass="path" presetSubtype="0" accel="50000" decel="50000" fill="hold" nodeType="afterEffect">
                                  <p:stCondLst>
                                    <p:cond delay="0"/>
                                  </p:stCondLst>
                                  <p:childTnLst>
                                    <p:animMotion origin="layout" path="M 3.88889E-6 7.40741E-7 L 0.42239 -0.00347 " pathEditMode="relative" rAng="0" ptsTypes="AA">
                                      <p:cBhvr>
                                        <p:cTn id="84" dur="2000" fill="hold"/>
                                        <p:tgtEl>
                                          <p:spTgt spid="100"/>
                                        </p:tgtEl>
                                        <p:attrNameLst>
                                          <p:attrName>ppt_x</p:attrName>
                                          <p:attrName>ppt_y</p:attrName>
                                        </p:attrNameLst>
                                      </p:cBhvr>
                                      <p:rCtr x="21111" y="-185"/>
                                    </p:animMotion>
                                  </p:childTnLst>
                                </p:cTn>
                              </p:par>
                            </p:childTnLst>
                          </p:cTn>
                        </p:par>
                        <p:par>
                          <p:cTn id="85" fill="hold">
                            <p:stCondLst>
                              <p:cond delay="2000"/>
                            </p:stCondLst>
                            <p:childTnLst>
                              <p:par>
                                <p:cTn id="86" presetID="1" presetClass="entr" presetSubtype="0" fill="hold" nodeType="afterEffect">
                                  <p:stCondLst>
                                    <p:cond delay="0"/>
                                  </p:stCondLst>
                                  <p:childTnLst>
                                    <p:set>
                                      <p:cBhvr>
                                        <p:cTn id="87" dur="1" fill="hold">
                                          <p:stCondLst>
                                            <p:cond delay="0"/>
                                          </p:stCondLst>
                                        </p:cTn>
                                        <p:tgtEl>
                                          <p:spTgt spid="100"/>
                                        </p:tgtEl>
                                        <p:attrNameLst>
                                          <p:attrName>style.visibility</p:attrName>
                                        </p:attrNameLst>
                                      </p:cBhvr>
                                      <p:to>
                                        <p:strVal val="visible"/>
                                      </p:to>
                                    </p:set>
                                  </p:childTnLst>
                                </p:cTn>
                              </p:par>
                            </p:childTnLst>
                          </p:cTn>
                        </p:par>
                        <p:par>
                          <p:cTn id="88" fill="hold">
                            <p:stCondLst>
                              <p:cond delay="2000"/>
                            </p:stCondLst>
                            <p:childTnLst>
                              <p:par>
                                <p:cTn id="89" presetID="1" presetClass="exit" presetSubtype="0" fill="hold" nodeType="afterEffect">
                                  <p:stCondLst>
                                    <p:cond delay="0"/>
                                  </p:stCondLst>
                                  <p:childTnLst>
                                    <p:set>
                                      <p:cBhvr>
                                        <p:cTn id="90" dur="1" fill="hold">
                                          <p:stCondLst>
                                            <p:cond delay="0"/>
                                          </p:stCondLst>
                                        </p:cTn>
                                        <p:tgtEl>
                                          <p:spTgt spid="100"/>
                                        </p:tgtEl>
                                        <p:attrNameLst>
                                          <p:attrName>style.visibility</p:attrName>
                                        </p:attrNameLst>
                                      </p:cBhvr>
                                      <p:to>
                                        <p:strVal val="hidden"/>
                                      </p:to>
                                    </p:set>
                                  </p:childTnLst>
                                </p:cTn>
                              </p:par>
                              <p:par>
                                <p:cTn id="91" presetID="1" presetClass="entr" presetSubtype="0" fill="hold" nodeType="withEffect">
                                  <p:stCondLst>
                                    <p:cond delay="0"/>
                                  </p:stCondLst>
                                  <p:childTnLst>
                                    <p:set>
                                      <p:cBhvr>
                                        <p:cTn id="92" dur="1" fill="hold">
                                          <p:stCondLst>
                                            <p:cond delay="0"/>
                                          </p:stCondLst>
                                        </p:cTn>
                                        <p:tgtEl>
                                          <p:spTgt spid="98"/>
                                        </p:tgtEl>
                                        <p:attrNameLst>
                                          <p:attrName>style.visibility</p:attrName>
                                        </p:attrNameLst>
                                      </p:cBhvr>
                                      <p:to>
                                        <p:strVal val="visible"/>
                                      </p:to>
                                    </p:set>
                                  </p:childTnLst>
                                </p:cTn>
                              </p:par>
                              <p:par>
                                <p:cTn id="93" presetID="42" presetClass="path" presetSubtype="0" accel="50000" decel="50000" fill="hold" nodeType="withEffect">
                                  <p:stCondLst>
                                    <p:cond delay="0"/>
                                  </p:stCondLst>
                                  <p:childTnLst>
                                    <p:animMotion origin="layout" path="M 1.94444E-6 -2.59259E-6 L 0.00416 0.1007 " pathEditMode="relative" rAng="0" ptsTypes="AA">
                                      <p:cBhvr>
                                        <p:cTn id="94" dur="1000" fill="hold"/>
                                        <p:tgtEl>
                                          <p:spTgt spid="98"/>
                                        </p:tgtEl>
                                        <p:attrNameLst>
                                          <p:attrName>ppt_x</p:attrName>
                                          <p:attrName>ppt_y</p:attrName>
                                        </p:attrNameLst>
                                      </p:cBhvr>
                                      <p:rCtr x="208" y="5023"/>
                                    </p:animMotion>
                                  </p:childTnLst>
                                </p:cTn>
                              </p:par>
                            </p:childTnLst>
                          </p:cTn>
                        </p:par>
                        <p:par>
                          <p:cTn id="95" fill="hold">
                            <p:stCondLst>
                              <p:cond delay="3000"/>
                            </p:stCondLst>
                            <p:childTnLst>
                              <p:par>
                                <p:cTn id="96" presetID="1" presetClass="exit" presetSubtype="0" fill="hold" nodeType="afterEffect">
                                  <p:stCondLst>
                                    <p:cond delay="0"/>
                                  </p:stCondLst>
                                  <p:childTnLst>
                                    <p:set>
                                      <p:cBhvr>
                                        <p:cTn id="97" dur="1" fill="hold">
                                          <p:stCondLst>
                                            <p:cond delay="0"/>
                                          </p:stCondLst>
                                        </p:cTn>
                                        <p:tgtEl>
                                          <p:spTgt spid="98"/>
                                        </p:tgtEl>
                                        <p:attrNameLst>
                                          <p:attrName>style.visibility</p:attrName>
                                        </p:attrNameLst>
                                      </p:cBhvr>
                                      <p:to>
                                        <p:strVal val="hidden"/>
                                      </p:to>
                                    </p:set>
                                  </p:childTnLst>
                                </p:cTn>
                              </p:par>
                            </p:childTnLst>
                          </p:cTn>
                        </p:par>
                        <p:par>
                          <p:cTn id="98" fill="hold">
                            <p:stCondLst>
                              <p:cond delay="3000"/>
                            </p:stCondLst>
                            <p:childTnLst>
                              <p:par>
                                <p:cTn id="99" presetID="1" presetClass="entr" presetSubtype="0" fill="hold" nodeType="afterEffect">
                                  <p:stCondLst>
                                    <p:cond delay="0"/>
                                  </p:stCondLst>
                                  <p:childTnLst>
                                    <p:set>
                                      <p:cBhvr>
                                        <p:cTn id="100" dur="1" fill="hold">
                                          <p:stCondLst>
                                            <p:cond delay="0"/>
                                          </p:stCondLst>
                                        </p:cTn>
                                        <p:tgtEl>
                                          <p:spTgt spid="99"/>
                                        </p:tgtEl>
                                        <p:attrNameLst>
                                          <p:attrName>style.visibility</p:attrName>
                                        </p:attrNameLst>
                                      </p:cBhvr>
                                      <p:to>
                                        <p:strVal val="visible"/>
                                      </p:to>
                                    </p:set>
                                  </p:childTnLst>
                                </p:cTn>
                              </p:par>
                            </p:childTnLst>
                          </p:cTn>
                        </p:par>
                        <p:par>
                          <p:cTn id="101" fill="hold">
                            <p:stCondLst>
                              <p:cond delay="3000"/>
                            </p:stCondLst>
                            <p:childTnLst>
                              <p:par>
                                <p:cTn id="102" presetID="42" presetClass="path" presetSubtype="0" accel="50000" decel="50000" fill="hold" nodeType="afterEffect">
                                  <p:stCondLst>
                                    <p:cond delay="0"/>
                                  </p:stCondLst>
                                  <p:childTnLst>
                                    <p:animMotion origin="layout" path="M 0.00781 -0.00509 L -0.12274 -0.00255 " pathEditMode="relative" rAng="0" ptsTypes="AA">
                                      <p:cBhvr>
                                        <p:cTn id="103" dur="2000" fill="hold"/>
                                        <p:tgtEl>
                                          <p:spTgt spid="99"/>
                                        </p:tgtEl>
                                        <p:attrNameLst>
                                          <p:attrName>ppt_x</p:attrName>
                                          <p:attrName>ppt_y</p:attrName>
                                        </p:attrNameLst>
                                      </p:cBhvr>
                                      <p:rCtr x="-6528" y="116"/>
                                    </p:animMotion>
                                  </p:childTnLst>
                                </p:cTn>
                              </p:par>
                              <p:par>
                                <p:cTn id="104" presetID="1" presetClass="entr" presetSubtype="0" fill="hold" grpId="0" nodeType="withEffect">
                                  <p:stCondLst>
                                    <p:cond delay="0"/>
                                  </p:stCondLst>
                                  <p:childTnLst>
                                    <p:set>
                                      <p:cBhvr>
                                        <p:cTn id="105" dur="1" fill="hold">
                                          <p:stCondLst>
                                            <p:cond delay="0"/>
                                          </p:stCondLst>
                                        </p:cTn>
                                        <p:tgtEl>
                                          <p:spTgt spid="115"/>
                                        </p:tgtEl>
                                        <p:attrNameLst>
                                          <p:attrName>style.visibility</p:attrName>
                                        </p:attrNameLst>
                                      </p:cBhvr>
                                      <p:to>
                                        <p:strVal val="visible"/>
                                      </p:to>
                                    </p:set>
                                  </p:childTnLst>
                                </p:cTn>
                              </p:par>
                              <p:par>
                                <p:cTn id="106" presetID="1" presetClass="exit" presetSubtype="0" fill="hold" grpId="1" nodeType="withEffect">
                                  <p:stCondLst>
                                    <p:cond delay="0"/>
                                  </p:stCondLst>
                                  <p:childTnLst>
                                    <p:set>
                                      <p:cBhvr>
                                        <p:cTn id="107" dur="1" fill="hold">
                                          <p:stCondLst>
                                            <p:cond delay="0"/>
                                          </p:stCondLst>
                                        </p:cTn>
                                        <p:tgtEl>
                                          <p:spTgt spid="110"/>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99"/>
                                        </p:tgtEl>
                                        <p:attrNameLst>
                                          <p:attrName>style.visibility</p:attrName>
                                        </p:attrNameLst>
                                      </p:cBhvr>
                                      <p:to>
                                        <p:strVal val="hidden"/>
                                      </p:to>
                                    </p:set>
                                  </p:childTnLst>
                                </p:cTn>
                              </p:par>
                              <p:par>
                                <p:cTn id="112" presetID="1" presetClass="entr" presetSubtype="0" fill="hold" nodeType="withEffect">
                                  <p:stCondLst>
                                    <p:cond delay="0"/>
                                  </p:stCondLst>
                                  <p:childTnLst>
                                    <p:set>
                                      <p:cBhvr>
                                        <p:cTn id="113" dur="1" fill="hold">
                                          <p:stCondLst>
                                            <p:cond delay="0"/>
                                          </p:stCondLst>
                                        </p:cTn>
                                        <p:tgtEl>
                                          <p:spTgt spid="112"/>
                                        </p:tgtEl>
                                        <p:attrNameLst>
                                          <p:attrName>style.visibility</p:attrName>
                                        </p:attrNameLst>
                                      </p:cBhvr>
                                      <p:to>
                                        <p:strVal val="visible"/>
                                      </p:to>
                                    </p:set>
                                  </p:childTnLst>
                                </p:cTn>
                              </p:par>
                            </p:childTnLst>
                          </p:cTn>
                        </p:par>
                        <p:par>
                          <p:cTn id="114" fill="hold">
                            <p:stCondLst>
                              <p:cond delay="0"/>
                            </p:stCondLst>
                            <p:childTnLst>
                              <p:par>
                                <p:cTn id="115" presetID="42" presetClass="path" presetSubtype="0" accel="50000" decel="50000" fill="hold" nodeType="afterEffect">
                                  <p:stCondLst>
                                    <p:cond delay="0"/>
                                  </p:stCondLst>
                                  <p:childTnLst>
                                    <p:animMotion origin="layout" path="M 0.07395 0.00741 L -0.60973 0.00625 " pathEditMode="relative" rAng="0" ptsTypes="AA">
                                      <p:cBhvr>
                                        <p:cTn id="116" dur="2000" fill="hold"/>
                                        <p:tgtEl>
                                          <p:spTgt spid="112"/>
                                        </p:tgtEl>
                                        <p:attrNameLst>
                                          <p:attrName>ppt_x</p:attrName>
                                          <p:attrName>ppt_y</p:attrName>
                                        </p:attrNameLst>
                                      </p:cBhvr>
                                      <p:rCtr x="-34184" y="-69"/>
                                    </p:animMotion>
                                  </p:childTnLst>
                                </p:cTn>
                              </p:par>
                            </p:childTnLst>
                          </p:cTn>
                        </p:par>
                        <p:par>
                          <p:cTn id="117" fill="hold">
                            <p:stCondLst>
                              <p:cond delay="2000"/>
                            </p:stCondLst>
                            <p:childTnLst>
                              <p:par>
                                <p:cTn id="118" presetID="1" presetClass="exit" presetSubtype="0" fill="hold" nodeType="afterEffect">
                                  <p:stCondLst>
                                    <p:cond delay="0"/>
                                  </p:stCondLst>
                                  <p:childTnLst>
                                    <p:set>
                                      <p:cBhvr>
                                        <p:cTn id="119" dur="1" fill="hold">
                                          <p:stCondLst>
                                            <p:cond delay="0"/>
                                          </p:stCondLst>
                                        </p:cTn>
                                        <p:tgtEl>
                                          <p:spTgt spid="112"/>
                                        </p:tgtEl>
                                        <p:attrNameLst>
                                          <p:attrName>style.visibility</p:attrName>
                                        </p:attrNameLst>
                                      </p:cBhvr>
                                      <p:to>
                                        <p:strVal val="hidden"/>
                                      </p:to>
                                    </p:set>
                                  </p:childTnLst>
                                </p:cTn>
                              </p:par>
                              <p:par>
                                <p:cTn id="120" presetID="1" presetClass="entr" presetSubtype="0" fill="hold" nodeType="withEffect">
                                  <p:stCondLst>
                                    <p:cond delay="0"/>
                                  </p:stCondLst>
                                  <p:childTnLst>
                                    <p:set>
                                      <p:cBhvr>
                                        <p:cTn id="121" dur="1" fill="hold">
                                          <p:stCondLst>
                                            <p:cond delay="0"/>
                                          </p:stCondLst>
                                        </p:cTn>
                                        <p:tgtEl>
                                          <p:spTgt spid="101"/>
                                        </p:tgtEl>
                                        <p:attrNameLst>
                                          <p:attrName>style.visibility</p:attrName>
                                        </p:attrNameLst>
                                      </p:cBhvr>
                                      <p:to>
                                        <p:strVal val="visible"/>
                                      </p:to>
                                    </p:set>
                                  </p:childTnLst>
                                </p:cTn>
                              </p:par>
                              <p:par>
                                <p:cTn id="122" presetID="36" presetClass="path" presetSubtype="0" accel="50000" decel="50000" fill="hold" nodeType="withEffect">
                                  <p:stCondLst>
                                    <p:cond delay="0"/>
                                  </p:stCondLst>
                                  <p:childTnLst>
                                    <p:animMotion origin="layout" path="M 3.05556E-6 4.07407E-6 L 3.05556E-6 0.0699 C 3.05556E-6 0.10138 0.05277 0.14027 0.096 0.14027 L 0.19253 0.14027 " pathEditMode="relative" rAng="0" ptsTypes="AAAA">
                                      <p:cBhvr>
                                        <p:cTn id="123" dur="2000" fill="hold"/>
                                        <p:tgtEl>
                                          <p:spTgt spid="101"/>
                                        </p:tgtEl>
                                        <p:attrNameLst>
                                          <p:attrName>ppt_x</p:attrName>
                                          <p:attrName>ppt_y</p:attrName>
                                        </p:attrNameLst>
                                      </p:cBhvr>
                                      <p:rCtr x="9618" y="7014"/>
                                    </p:animMotion>
                                  </p:childTnLst>
                                </p:cTn>
                              </p:par>
                              <p:par>
                                <p:cTn id="124" presetID="1" presetClass="exit" presetSubtype="0" fill="hold" grpId="1" nodeType="withEffect">
                                  <p:stCondLst>
                                    <p:cond delay="0"/>
                                  </p:stCondLst>
                                  <p:childTnLst>
                                    <p:set>
                                      <p:cBhvr>
                                        <p:cTn id="125" dur="1" fill="hold">
                                          <p:stCondLst>
                                            <p:cond delay="0"/>
                                          </p:stCondLst>
                                        </p:cTn>
                                        <p:tgtEl>
                                          <p:spTgt spid="115"/>
                                        </p:tgtEl>
                                        <p:attrNameLst>
                                          <p:attrName>style.visibility</p:attrName>
                                        </p:attrNameLst>
                                      </p:cBhvr>
                                      <p:to>
                                        <p:strVal val="hidden"/>
                                      </p:to>
                                    </p:set>
                                  </p:childTnLst>
                                </p:cTn>
                              </p:par>
                              <p:par>
                                <p:cTn id="126" presetID="1" presetClass="entr" presetSubtype="0" fill="hold" grpId="0" nodeType="withEffect">
                                  <p:stCondLst>
                                    <p:cond delay="0"/>
                                  </p:stCondLst>
                                  <p:childTnLst>
                                    <p:set>
                                      <p:cBhvr>
                                        <p:cTn id="127" dur="1" fill="hold">
                                          <p:stCondLst>
                                            <p:cond delay="0"/>
                                          </p:stCondLst>
                                        </p:cTn>
                                        <p:tgtEl>
                                          <p:spTgt spid="116"/>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xit" presetSubtype="0" fill="hold" nodeType="clickEffect">
                                  <p:stCondLst>
                                    <p:cond delay="0"/>
                                  </p:stCondLst>
                                  <p:childTnLst>
                                    <p:set>
                                      <p:cBhvr>
                                        <p:cTn id="131" dur="1" fill="hold">
                                          <p:stCondLst>
                                            <p:cond delay="0"/>
                                          </p:stCondLst>
                                        </p:cTn>
                                        <p:tgtEl>
                                          <p:spTgt spid="1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3" grpId="1" animBg="1"/>
      <p:bldP spid="116" grpId="0" animBg="1"/>
      <p:bldP spid="115" grpId="0" animBg="1"/>
      <p:bldP spid="115" grpId="1" animBg="1"/>
      <p:bldP spid="106" grpId="0" animBg="1"/>
      <p:bldP spid="106" grpId="1" animBg="1"/>
      <p:bldP spid="107" grpId="0" animBg="1"/>
      <p:bldP spid="107" grpId="1" animBg="1"/>
      <p:bldP spid="110" grpId="0" animBg="1"/>
      <p:bldP spid="110"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815" y="-137455"/>
            <a:ext cx="7914566" cy="1143000"/>
          </a:xfrm>
        </p:spPr>
        <p:txBody>
          <a:bodyPr>
            <a:normAutofit/>
          </a:bodyPr>
          <a:lstStyle/>
          <a:p>
            <a:r>
              <a:rPr lang="en-US" sz="4000" dirty="0"/>
              <a:t>Create Your Own SMART Goal</a:t>
            </a:r>
          </a:p>
        </p:txBody>
      </p:sp>
      <p:sp>
        <p:nvSpPr>
          <p:cNvPr id="3" name="Content Placeholder 2"/>
          <p:cNvSpPr>
            <a:spLocks noGrp="1"/>
          </p:cNvSpPr>
          <p:nvPr>
            <p:ph idx="1"/>
          </p:nvPr>
        </p:nvSpPr>
        <p:spPr>
          <a:xfrm>
            <a:off x="495815" y="773559"/>
            <a:ext cx="7914567" cy="909462"/>
          </a:xfrm>
        </p:spPr>
        <p:txBody>
          <a:bodyPr/>
          <a:lstStyle/>
          <a:p>
            <a:pPr>
              <a:lnSpc>
                <a:spcPct val="95000"/>
              </a:lnSpc>
              <a:spcAft>
                <a:spcPts val="0"/>
              </a:spcAft>
            </a:pPr>
            <a:r>
              <a:rPr lang="en-US" sz="2400" dirty="0"/>
              <a:t>Think of a goal you would like to reach in the next school year. Write the goal using the SMART Goal Guide. </a:t>
            </a:r>
          </a:p>
          <a:p>
            <a:endParaRPr lang="en-US" dirty="0"/>
          </a:p>
        </p:txBody>
      </p:sp>
      <p:sp>
        <p:nvSpPr>
          <p:cNvPr id="4" name="TextBox 3"/>
          <p:cNvSpPr txBox="1"/>
          <p:nvPr/>
        </p:nvSpPr>
        <p:spPr>
          <a:xfrm>
            <a:off x="650631" y="2490336"/>
            <a:ext cx="609600" cy="671334"/>
          </a:xfrm>
          <a:prstGeom prst="roundRect">
            <a:avLst>
              <a:gd name="adj" fmla="val 7200"/>
            </a:avLst>
          </a:prstGeom>
          <a:solidFill>
            <a:srgbClr val="C00000"/>
          </a:solidFill>
          <a:ln w="38100">
            <a:solidFill>
              <a:schemeClr val="bg1"/>
            </a:solidFill>
          </a:ln>
          <a:effectLst>
            <a:outerShdw blurRad="63500" sx="102000" sy="102000" algn="ctr" rotWithShape="0">
              <a:prstClr val="black">
                <a:alpha val="40000"/>
              </a:prstClr>
            </a:outerShdw>
          </a:effectLst>
        </p:spPr>
        <p:txBody>
          <a:bodyPr wrap="square" rtlCol="0" anchor="ctr">
            <a:spAutoFit/>
          </a:bodyPr>
          <a:lstStyle/>
          <a:p>
            <a:pPr algn="ctr"/>
            <a:r>
              <a:rPr lang="en-US" sz="3600" dirty="0">
                <a:solidFill>
                  <a:schemeClr val="bg1"/>
                </a:solidFill>
                <a:effectLst>
                  <a:outerShdw blurRad="38100" dist="38100" dir="2700000" algn="tl">
                    <a:srgbClr val="000000">
                      <a:alpha val="43137"/>
                    </a:srgbClr>
                  </a:outerShdw>
                </a:effectLst>
              </a:rPr>
              <a:t>S</a:t>
            </a:r>
          </a:p>
        </p:txBody>
      </p:sp>
      <p:sp>
        <p:nvSpPr>
          <p:cNvPr id="5" name="TextBox 4"/>
          <p:cNvSpPr txBox="1"/>
          <p:nvPr/>
        </p:nvSpPr>
        <p:spPr>
          <a:xfrm>
            <a:off x="650631" y="3270811"/>
            <a:ext cx="609600" cy="671334"/>
          </a:xfrm>
          <a:prstGeom prst="roundRect">
            <a:avLst>
              <a:gd name="adj" fmla="val 7200"/>
            </a:avLst>
          </a:prstGeom>
          <a:solidFill>
            <a:srgbClr val="00B0F0"/>
          </a:solidFill>
          <a:ln w="38100">
            <a:solidFill>
              <a:schemeClr val="bg1"/>
            </a:solidFill>
          </a:ln>
          <a:effectLst>
            <a:outerShdw blurRad="63500" sx="102000" sy="102000" algn="ctr" rotWithShape="0">
              <a:prstClr val="black">
                <a:alpha val="40000"/>
              </a:prstClr>
            </a:outerShdw>
          </a:effectLst>
        </p:spPr>
        <p:txBody>
          <a:bodyPr wrap="square" rtlCol="0" anchor="ctr">
            <a:spAutoFit/>
          </a:bodyPr>
          <a:lstStyle/>
          <a:p>
            <a:pPr algn="ctr"/>
            <a:r>
              <a:rPr lang="en-US" sz="3600" dirty="0">
                <a:solidFill>
                  <a:schemeClr val="bg1"/>
                </a:solidFill>
                <a:effectLst>
                  <a:outerShdw blurRad="38100" dist="38100" dir="2700000" algn="tl">
                    <a:srgbClr val="000000">
                      <a:alpha val="43137"/>
                    </a:srgbClr>
                  </a:outerShdw>
                </a:effectLst>
              </a:rPr>
              <a:t>M</a:t>
            </a:r>
          </a:p>
        </p:txBody>
      </p:sp>
      <p:sp>
        <p:nvSpPr>
          <p:cNvPr id="6" name="TextBox 5"/>
          <p:cNvSpPr txBox="1"/>
          <p:nvPr/>
        </p:nvSpPr>
        <p:spPr>
          <a:xfrm>
            <a:off x="650631" y="4045424"/>
            <a:ext cx="609600" cy="671334"/>
          </a:xfrm>
          <a:prstGeom prst="roundRect">
            <a:avLst>
              <a:gd name="adj" fmla="val 7200"/>
            </a:avLst>
          </a:prstGeom>
          <a:solidFill>
            <a:schemeClr val="accent6">
              <a:lumMod val="75000"/>
            </a:schemeClr>
          </a:solidFill>
          <a:ln w="38100">
            <a:solidFill>
              <a:schemeClr val="bg1"/>
            </a:solidFill>
          </a:ln>
          <a:effectLst>
            <a:outerShdw blurRad="63500" sx="102000" sy="102000" algn="ctr" rotWithShape="0">
              <a:prstClr val="black">
                <a:alpha val="40000"/>
              </a:prstClr>
            </a:outerShdw>
          </a:effectLst>
        </p:spPr>
        <p:txBody>
          <a:bodyPr wrap="square" rtlCol="0" anchor="ctr">
            <a:spAutoFit/>
          </a:bodyPr>
          <a:lstStyle/>
          <a:p>
            <a:pPr algn="ctr"/>
            <a:r>
              <a:rPr lang="en-US" sz="3600" dirty="0">
                <a:solidFill>
                  <a:schemeClr val="bg1"/>
                </a:solidFill>
                <a:effectLst>
                  <a:outerShdw blurRad="38100" dist="38100" dir="2700000" algn="tl">
                    <a:srgbClr val="000000">
                      <a:alpha val="43137"/>
                    </a:srgbClr>
                  </a:outerShdw>
                </a:effectLst>
              </a:rPr>
              <a:t>A</a:t>
            </a:r>
          </a:p>
        </p:txBody>
      </p:sp>
      <p:sp>
        <p:nvSpPr>
          <p:cNvPr id="7" name="TextBox 6"/>
          <p:cNvSpPr txBox="1"/>
          <p:nvPr/>
        </p:nvSpPr>
        <p:spPr>
          <a:xfrm>
            <a:off x="650631" y="4825899"/>
            <a:ext cx="609600" cy="671334"/>
          </a:xfrm>
          <a:prstGeom prst="roundRect">
            <a:avLst>
              <a:gd name="adj" fmla="val 7200"/>
            </a:avLst>
          </a:prstGeom>
          <a:solidFill>
            <a:srgbClr val="FFC000"/>
          </a:solidFill>
          <a:ln w="38100">
            <a:solidFill>
              <a:schemeClr val="bg1"/>
            </a:solidFill>
          </a:ln>
          <a:effectLst>
            <a:outerShdw blurRad="63500" sx="102000" sy="102000" algn="ctr" rotWithShape="0">
              <a:prstClr val="black">
                <a:alpha val="40000"/>
              </a:prstClr>
            </a:outerShdw>
          </a:effectLst>
        </p:spPr>
        <p:txBody>
          <a:bodyPr wrap="square" rtlCol="0" anchor="ctr">
            <a:spAutoFit/>
          </a:bodyPr>
          <a:lstStyle/>
          <a:p>
            <a:pPr algn="ctr"/>
            <a:r>
              <a:rPr lang="en-US" sz="3600" dirty="0">
                <a:solidFill>
                  <a:schemeClr val="bg1"/>
                </a:solidFill>
                <a:effectLst>
                  <a:outerShdw blurRad="38100" dist="38100" dir="2700000" algn="tl">
                    <a:srgbClr val="000000">
                      <a:alpha val="43137"/>
                    </a:srgbClr>
                  </a:outerShdw>
                </a:effectLst>
              </a:rPr>
              <a:t>R</a:t>
            </a:r>
          </a:p>
        </p:txBody>
      </p:sp>
      <p:sp>
        <p:nvSpPr>
          <p:cNvPr id="8" name="TextBox 7"/>
          <p:cNvSpPr txBox="1"/>
          <p:nvPr/>
        </p:nvSpPr>
        <p:spPr>
          <a:xfrm>
            <a:off x="650631" y="5606374"/>
            <a:ext cx="609600" cy="671334"/>
          </a:xfrm>
          <a:prstGeom prst="roundRect">
            <a:avLst>
              <a:gd name="adj" fmla="val 7200"/>
            </a:avLst>
          </a:prstGeom>
          <a:solidFill>
            <a:srgbClr val="00B050"/>
          </a:solidFill>
          <a:ln w="38100">
            <a:solidFill>
              <a:schemeClr val="bg1"/>
            </a:solidFill>
          </a:ln>
          <a:effectLst>
            <a:outerShdw blurRad="63500" sx="102000" sy="102000" algn="ctr" rotWithShape="0">
              <a:prstClr val="black">
                <a:alpha val="40000"/>
              </a:prstClr>
            </a:outerShdw>
          </a:effectLst>
        </p:spPr>
        <p:txBody>
          <a:bodyPr wrap="square" rtlCol="0" anchor="ctr">
            <a:spAutoFit/>
          </a:bodyPr>
          <a:lstStyle/>
          <a:p>
            <a:pPr algn="ctr"/>
            <a:r>
              <a:rPr lang="en-US" sz="3600" dirty="0">
                <a:solidFill>
                  <a:schemeClr val="bg1"/>
                </a:solidFill>
                <a:effectLst>
                  <a:outerShdw blurRad="38100" dist="38100" dir="2700000" algn="tl">
                    <a:srgbClr val="000000">
                      <a:alpha val="43137"/>
                    </a:srgbClr>
                  </a:outerShdw>
                </a:effectLst>
              </a:rPr>
              <a:t>T</a:t>
            </a:r>
          </a:p>
        </p:txBody>
      </p:sp>
      <p:sp>
        <p:nvSpPr>
          <p:cNvPr id="9" name="TextBox 8"/>
          <p:cNvSpPr txBox="1"/>
          <p:nvPr/>
        </p:nvSpPr>
        <p:spPr>
          <a:xfrm>
            <a:off x="1260230" y="2485161"/>
            <a:ext cx="7502769" cy="369332"/>
          </a:xfrm>
          <a:prstGeom prst="rect">
            <a:avLst/>
          </a:prstGeom>
          <a:noFill/>
        </p:spPr>
        <p:txBody>
          <a:bodyPr wrap="square" rtlCol="0">
            <a:spAutoFit/>
          </a:bodyPr>
          <a:lstStyle/>
          <a:p>
            <a:r>
              <a:rPr lang="en-US" b="1" dirty="0"/>
              <a:t>Specific</a:t>
            </a:r>
            <a:r>
              <a:rPr lang="en-US" dirty="0"/>
              <a:t> – Ask yourself, who, what, where, when, and why?</a:t>
            </a:r>
          </a:p>
        </p:txBody>
      </p:sp>
      <p:sp>
        <p:nvSpPr>
          <p:cNvPr id="10" name="TextBox 9"/>
          <p:cNvSpPr txBox="1"/>
          <p:nvPr/>
        </p:nvSpPr>
        <p:spPr>
          <a:xfrm>
            <a:off x="1260231" y="3281518"/>
            <a:ext cx="7502768" cy="369332"/>
          </a:xfrm>
          <a:prstGeom prst="rect">
            <a:avLst/>
          </a:prstGeom>
          <a:noFill/>
        </p:spPr>
        <p:txBody>
          <a:bodyPr wrap="square" rtlCol="0">
            <a:spAutoFit/>
          </a:bodyPr>
          <a:lstStyle/>
          <a:p>
            <a:r>
              <a:rPr lang="en-US" b="1" dirty="0"/>
              <a:t>Measurable</a:t>
            </a:r>
            <a:r>
              <a:rPr lang="en-US" dirty="0"/>
              <a:t> – How will you measure progress?</a:t>
            </a:r>
          </a:p>
        </p:txBody>
      </p:sp>
      <p:sp>
        <p:nvSpPr>
          <p:cNvPr id="11" name="TextBox 10"/>
          <p:cNvSpPr txBox="1"/>
          <p:nvPr/>
        </p:nvSpPr>
        <p:spPr>
          <a:xfrm>
            <a:off x="1260230" y="4077875"/>
            <a:ext cx="7526214" cy="369332"/>
          </a:xfrm>
          <a:prstGeom prst="rect">
            <a:avLst/>
          </a:prstGeom>
          <a:noFill/>
        </p:spPr>
        <p:txBody>
          <a:bodyPr wrap="square" rtlCol="0">
            <a:spAutoFit/>
          </a:bodyPr>
          <a:lstStyle/>
          <a:p>
            <a:r>
              <a:rPr lang="en-US" b="1" dirty="0"/>
              <a:t>Attainable</a:t>
            </a:r>
            <a:r>
              <a:rPr lang="en-US" dirty="0"/>
              <a:t> – Is it in your power to achieve the goal?</a:t>
            </a:r>
          </a:p>
        </p:txBody>
      </p:sp>
      <p:sp>
        <p:nvSpPr>
          <p:cNvPr id="12" name="TextBox 11"/>
          <p:cNvSpPr txBox="1"/>
          <p:nvPr/>
        </p:nvSpPr>
        <p:spPr>
          <a:xfrm>
            <a:off x="1260232" y="4800600"/>
            <a:ext cx="7502768" cy="369332"/>
          </a:xfrm>
          <a:prstGeom prst="rect">
            <a:avLst/>
          </a:prstGeom>
          <a:noFill/>
        </p:spPr>
        <p:txBody>
          <a:bodyPr wrap="square" rtlCol="0">
            <a:spAutoFit/>
          </a:bodyPr>
          <a:lstStyle/>
          <a:p>
            <a:r>
              <a:rPr lang="en-US" b="1" dirty="0"/>
              <a:t>Relevant</a:t>
            </a:r>
            <a:r>
              <a:rPr lang="en-US" dirty="0"/>
              <a:t> – Is the goal aligned with overall objectives?</a:t>
            </a:r>
          </a:p>
        </p:txBody>
      </p:sp>
      <p:sp>
        <p:nvSpPr>
          <p:cNvPr id="13" name="TextBox 12"/>
          <p:cNvSpPr txBox="1"/>
          <p:nvPr/>
        </p:nvSpPr>
        <p:spPr>
          <a:xfrm>
            <a:off x="1260228" y="5593314"/>
            <a:ext cx="7655169" cy="369332"/>
          </a:xfrm>
          <a:prstGeom prst="rect">
            <a:avLst/>
          </a:prstGeom>
          <a:noFill/>
        </p:spPr>
        <p:txBody>
          <a:bodyPr wrap="square" rtlCol="0">
            <a:spAutoFit/>
          </a:bodyPr>
          <a:lstStyle/>
          <a:p>
            <a:r>
              <a:rPr lang="en-US" b="1" dirty="0"/>
              <a:t>Timely</a:t>
            </a:r>
            <a:r>
              <a:rPr lang="en-US" dirty="0"/>
              <a:t> -  When do you want to achieve the result?</a:t>
            </a:r>
          </a:p>
        </p:txBody>
      </p:sp>
      <p:sp>
        <p:nvSpPr>
          <p:cNvPr id="15" name="TextBox 14"/>
          <p:cNvSpPr txBox="1"/>
          <p:nvPr/>
        </p:nvSpPr>
        <p:spPr>
          <a:xfrm>
            <a:off x="1283675" y="2848627"/>
            <a:ext cx="7502769" cy="369332"/>
          </a:xfrm>
          <a:prstGeom prst="rect">
            <a:avLst/>
          </a:prstGeom>
          <a:noFill/>
        </p:spPr>
        <p:txBody>
          <a:bodyPr wrap="square" rtlCol="0">
            <a:spAutoFit/>
          </a:bodyPr>
          <a:lstStyle/>
          <a:p>
            <a:r>
              <a:rPr lang="en-US" dirty="0"/>
              <a:t>____________________________________________________</a:t>
            </a:r>
          </a:p>
        </p:txBody>
      </p:sp>
      <p:sp>
        <p:nvSpPr>
          <p:cNvPr id="18" name="TextBox 17"/>
          <p:cNvSpPr txBox="1"/>
          <p:nvPr/>
        </p:nvSpPr>
        <p:spPr>
          <a:xfrm>
            <a:off x="1271952" y="3586032"/>
            <a:ext cx="7502769" cy="369332"/>
          </a:xfrm>
          <a:prstGeom prst="rect">
            <a:avLst/>
          </a:prstGeom>
          <a:noFill/>
        </p:spPr>
        <p:txBody>
          <a:bodyPr wrap="square" rtlCol="0">
            <a:spAutoFit/>
          </a:bodyPr>
          <a:lstStyle/>
          <a:p>
            <a:r>
              <a:rPr lang="en-US" dirty="0"/>
              <a:t>____________________________________________________</a:t>
            </a:r>
          </a:p>
        </p:txBody>
      </p:sp>
      <p:sp>
        <p:nvSpPr>
          <p:cNvPr id="19" name="TextBox 18"/>
          <p:cNvSpPr txBox="1"/>
          <p:nvPr/>
        </p:nvSpPr>
        <p:spPr>
          <a:xfrm>
            <a:off x="1260229" y="5092935"/>
            <a:ext cx="7502769" cy="369332"/>
          </a:xfrm>
          <a:prstGeom prst="rect">
            <a:avLst/>
          </a:prstGeom>
          <a:noFill/>
        </p:spPr>
        <p:txBody>
          <a:bodyPr wrap="square" rtlCol="0">
            <a:spAutoFit/>
          </a:bodyPr>
          <a:lstStyle/>
          <a:p>
            <a:r>
              <a:rPr lang="en-US" dirty="0"/>
              <a:t>____________________________________________________</a:t>
            </a:r>
          </a:p>
        </p:txBody>
      </p:sp>
      <p:sp>
        <p:nvSpPr>
          <p:cNvPr id="20" name="TextBox 19"/>
          <p:cNvSpPr txBox="1"/>
          <p:nvPr/>
        </p:nvSpPr>
        <p:spPr>
          <a:xfrm>
            <a:off x="1283675" y="4360933"/>
            <a:ext cx="7502769" cy="369332"/>
          </a:xfrm>
          <a:prstGeom prst="rect">
            <a:avLst/>
          </a:prstGeom>
          <a:noFill/>
        </p:spPr>
        <p:txBody>
          <a:bodyPr wrap="square" rtlCol="0">
            <a:spAutoFit/>
          </a:bodyPr>
          <a:lstStyle/>
          <a:p>
            <a:r>
              <a:rPr lang="en-US" dirty="0"/>
              <a:t>____________________________________________________</a:t>
            </a:r>
          </a:p>
        </p:txBody>
      </p:sp>
      <p:sp>
        <p:nvSpPr>
          <p:cNvPr id="21" name="TextBox 20"/>
          <p:cNvSpPr txBox="1"/>
          <p:nvPr/>
        </p:nvSpPr>
        <p:spPr>
          <a:xfrm>
            <a:off x="1260228" y="5898726"/>
            <a:ext cx="7502769" cy="369332"/>
          </a:xfrm>
          <a:prstGeom prst="rect">
            <a:avLst/>
          </a:prstGeom>
          <a:noFill/>
        </p:spPr>
        <p:txBody>
          <a:bodyPr wrap="square" rtlCol="0">
            <a:spAutoFit/>
          </a:bodyPr>
          <a:lstStyle/>
          <a:p>
            <a:r>
              <a:rPr lang="en-US" dirty="0"/>
              <a:t>____________________________________________________</a:t>
            </a:r>
          </a:p>
        </p:txBody>
      </p:sp>
      <p:sp>
        <p:nvSpPr>
          <p:cNvPr id="22" name="TextBox 21"/>
          <p:cNvSpPr txBox="1"/>
          <p:nvPr/>
        </p:nvSpPr>
        <p:spPr>
          <a:xfrm>
            <a:off x="530984" y="2029023"/>
            <a:ext cx="7526215" cy="369332"/>
          </a:xfrm>
          <a:prstGeom prst="rect">
            <a:avLst/>
          </a:prstGeom>
          <a:noFill/>
        </p:spPr>
        <p:txBody>
          <a:bodyPr wrap="square" rtlCol="0">
            <a:spAutoFit/>
          </a:bodyPr>
          <a:lstStyle/>
          <a:p>
            <a:r>
              <a:rPr lang="en-US" dirty="0"/>
              <a:t>_________________________________________________________</a:t>
            </a:r>
          </a:p>
        </p:txBody>
      </p:sp>
      <p:sp>
        <p:nvSpPr>
          <p:cNvPr id="23" name="TextBox 22"/>
          <p:cNvSpPr txBox="1"/>
          <p:nvPr/>
        </p:nvSpPr>
        <p:spPr>
          <a:xfrm>
            <a:off x="554430" y="1758778"/>
            <a:ext cx="7502769" cy="369332"/>
          </a:xfrm>
          <a:prstGeom prst="rect">
            <a:avLst/>
          </a:prstGeom>
          <a:noFill/>
        </p:spPr>
        <p:txBody>
          <a:bodyPr wrap="square" rtlCol="0">
            <a:spAutoFit/>
          </a:bodyPr>
          <a:lstStyle/>
          <a:p>
            <a:r>
              <a:rPr lang="en-US" b="1" dirty="0"/>
              <a:t>Initial Goal: </a:t>
            </a:r>
            <a:r>
              <a:rPr lang="en-US" dirty="0"/>
              <a:t>Write the goal you have in mind</a:t>
            </a:r>
            <a:r>
              <a:rPr lang="en-US" b="1" dirty="0"/>
              <a:t>.</a:t>
            </a:r>
            <a:endParaRPr lang="en-US" dirty="0"/>
          </a:p>
        </p:txBody>
      </p:sp>
    </p:spTree>
    <p:extLst>
      <p:ext uri="{BB962C8B-B14F-4D97-AF65-F5344CB8AC3E}">
        <p14:creationId xmlns:p14="http://schemas.microsoft.com/office/powerpoint/2010/main" val="2129242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pPr>
              <a:spcAft>
                <a:spcPts val="800"/>
              </a:spcAft>
            </a:pPr>
            <a:r>
              <a:rPr lang="en-US" dirty="0"/>
              <a:t>Leadership and management are not the same thing, but they are linked and complementary. Leadership is comprised of a series of qualities that have a direct impact on the management of your operations.</a:t>
            </a:r>
          </a:p>
        </p:txBody>
      </p:sp>
      <p:grpSp>
        <p:nvGrpSpPr>
          <p:cNvPr id="9" name="Group 8"/>
          <p:cNvGrpSpPr/>
          <p:nvPr/>
        </p:nvGrpSpPr>
        <p:grpSpPr>
          <a:xfrm>
            <a:off x="2838450" y="4188995"/>
            <a:ext cx="1905000" cy="1754605"/>
            <a:chOff x="1905000" y="3537816"/>
            <a:chExt cx="2895600" cy="2667000"/>
          </a:xfrm>
        </p:grpSpPr>
        <p:sp>
          <p:nvSpPr>
            <p:cNvPr id="2" name="Oval 1"/>
            <p:cNvSpPr/>
            <p:nvPr/>
          </p:nvSpPr>
          <p:spPr>
            <a:xfrm>
              <a:off x="1905000" y="3537816"/>
              <a:ext cx="2895600" cy="2667000"/>
            </a:xfrm>
            <a:prstGeom prst="ellipse">
              <a:avLst/>
            </a:prstGeom>
            <a:solidFill>
              <a:schemeClr val="bg1"/>
            </a:solidFill>
            <a:ln w="57150">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340102" y="4670057"/>
              <a:ext cx="1866900" cy="608167"/>
            </a:xfrm>
            <a:prstGeom prst="rect">
              <a:avLst/>
            </a:prstGeom>
            <a:noFill/>
          </p:spPr>
          <p:txBody>
            <a:bodyPr wrap="square" rtlCol="0">
              <a:spAutoFit/>
            </a:bodyPr>
            <a:lstStyle/>
            <a:p>
              <a:pPr algn="ctr"/>
              <a:r>
                <a:rPr lang="en-US" sz="2000" b="1" dirty="0">
                  <a:solidFill>
                    <a:srgbClr val="000000"/>
                  </a:solidFill>
                </a:rPr>
                <a:t>Leader</a:t>
              </a:r>
              <a:endParaRPr lang="en-US" sz="1600" b="1" dirty="0">
                <a:solidFill>
                  <a:srgbClr val="000000"/>
                </a:solidFill>
              </a:endParaRPr>
            </a:p>
          </p:txBody>
        </p:sp>
      </p:grpSp>
      <p:grpSp>
        <p:nvGrpSpPr>
          <p:cNvPr id="10" name="Group 9"/>
          <p:cNvGrpSpPr/>
          <p:nvPr/>
        </p:nvGrpSpPr>
        <p:grpSpPr>
          <a:xfrm>
            <a:off x="4419600" y="4188995"/>
            <a:ext cx="1905000" cy="1754605"/>
            <a:chOff x="4038600" y="3505200"/>
            <a:chExt cx="2895600" cy="2667000"/>
          </a:xfrm>
        </p:grpSpPr>
        <p:sp>
          <p:nvSpPr>
            <p:cNvPr id="5" name="Oval 4"/>
            <p:cNvSpPr/>
            <p:nvPr/>
          </p:nvSpPr>
          <p:spPr>
            <a:xfrm>
              <a:off x="4038600" y="3505200"/>
              <a:ext cx="2895600" cy="2667000"/>
            </a:xfrm>
            <a:prstGeom prst="ellipse">
              <a:avLst/>
            </a:prstGeom>
            <a:noFill/>
            <a:ln w="5715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733544" y="4663440"/>
              <a:ext cx="1866900" cy="608167"/>
            </a:xfrm>
            <a:prstGeom prst="rect">
              <a:avLst/>
            </a:prstGeom>
            <a:noFill/>
          </p:spPr>
          <p:txBody>
            <a:bodyPr wrap="square" rtlCol="0">
              <a:spAutoFit/>
            </a:bodyPr>
            <a:lstStyle/>
            <a:p>
              <a:pPr algn="ctr"/>
              <a:r>
                <a:rPr lang="en-US" sz="2000" b="1" dirty="0">
                  <a:solidFill>
                    <a:srgbClr val="000000"/>
                  </a:solidFill>
                </a:rPr>
                <a:t>Manager</a:t>
              </a:r>
              <a:endParaRPr lang="en-US" sz="1600" b="1" dirty="0">
                <a:solidFill>
                  <a:srgbClr val="000000"/>
                </a:solidFill>
              </a:endParaRPr>
            </a:p>
          </p:txBody>
        </p:sp>
      </p:grpSp>
    </p:spTree>
    <p:extLst>
      <p:ext uri="{BB962C8B-B14F-4D97-AF65-F5344CB8AC3E}">
        <p14:creationId xmlns:p14="http://schemas.microsoft.com/office/powerpoint/2010/main" val="45306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74638"/>
            <a:ext cx="8229600" cy="1143000"/>
          </a:xfrm>
        </p:spPr>
        <p:txBody>
          <a:bodyPr/>
          <a:lstStyle/>
          <a:p>
            <a:r>
              <a:rPr lang="en-US" dirty="0"/>
              <a:t>+</a:t>
            </a:r>
          </a:p>
        </p:txBody>
      </p:sp>
      <p:sp>
        <p:nvSpPr>
          <p:cNvPr id="4" name="Slide Number Placeholder 3"/>
          <p:cNvSpPr>
            <a:spLocks noGrp="1"/>
          </p:cNvSpPr>
          <p:nvPr>
            <p:ph type="sldNum" sz="quarter" idx="12"/>
          </p:nvPr>
        </p:nvSpPr>
        <p:spPr>
          <a:xfrm>
            <a:off x="6438900" y="6356350"/>
            <a:ext cx="2133600" cy="365125"/>
          </a:xfrm>
        </p:spPr>
        <p:txBody>
          <a:bodyPr/>
          <a:lstStyle/>
          <a:p>
            <a:pPr>
              <a:defRPr/>
            </a:pPr>
            <a:fld id="{EE9C2CDE-449F-4D27-A0C1-7445CF681E3A}" type="slidenum">
              <a:rPr lang="en-US" smtClean="0"/>
              <a:pPr>
                <a:defRPr/>
              </a:pPr>
              <a:t>30</a:t>
            </a:fld>
            <a:endParaRPr lang="en-US" dirty="0"/>
          </a:p>
        </p:txBody>
      </p:sp>
      <p:sp>
        <p:nvSpPr>
          <p:cNvPr id="17" name="Rectangle 16"/>
          <p:cNvSpPr/>
          <p:nvPr/>
        </p:nvSpPr>
        <p:spPr>
          <a:xfrm>
            <a:off x="0" y="25601"/>
            <a:ext cx="9144000" cy="5400020"/>
          </a:xfrm>
          <a:prstGeom prst="rect">
            <a:avLst/>
          </a:prstGeom>
          <a:gradFill flip="none" rotWithShape="1">
            <a:gsLst>
              <a:gs pos="0">
                <a:schemeClr val="bg1"/>
              </a:gs>
              <a:gs pos="100000">
                <a:schemeClr val="accent5">
                  <a:lumMod val="20000"/>
                  <a:lumOff val="80000"/>
                  <a:shade val="100000"/>
                  <a:satMod val="115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Cloud 21"/>
          <p:cNvSpPr/>
          <p:nvPr/>
        </p:nvSpPr>
        <p:spPr>
          <a:xfrm>
            <a:off x="209550" y="3691378"/>
            <a:ext cx="1219200" cy="647191"/>
          </a:xfrm>
          <a:prstGeom prst="cloud">
            <a:avLst/>
          </a:prstGeom>
          <a:solidFill>
            <a:srgbClr val="FFFFFF">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2" name="Group 31"/>
          <p:cNvGrpSpPr/>
          <p:nvPr/>
        </p:nvGrpSpPr>
        <p:grpSpPr>
          <a:xfrm>
            <a:off x="3611165" y="3534708"/>
            <a:ext cx="3246835" cy="1091221"/>
            <a:chOff x="3306365" y="3534708"/>
            <a:chExt cx="3246835" cy="1091221"/>
          </a:xfrm>
        </p:grpSpPr>
        <p:pic>
          <p:nvPicPr>
            <p:cNvPr id="29" name="Picture 28"/>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backgroundRemoval t="9744" b="90415" l="1438" r="98562">
                          <a14:foregroundMark x1="16294" y1="35463" x2="16294" y2="35463"/>
                          <a14:foregroundMark x1="30032" y1="39297" x2="30032" y2="39297"/>
                          <a14:foregroundMark x1="43450" y1="38658" x2="43450" y2="38658"/>
                          <a14:foregroundMark x1="61981" y1="35942" x2="61981" y2="35942"/>
                          <a14:backgroundMark x1="80511" y1="41054" x2="80511" y2="41054"/>
                          <a14:backgroundMark x1="21086" y1="38658" x2="21086" y2="38658"/>
                          <a14:backgroundMark x1="57029" y1="49521" x2="57029" y2="49521"/>
                          <a14:backgroundMark x1="66613" y1="39936" x2="66613" y2="39936"/>
                          <a14:backgroundMark x1="58786" y1="43450" x2="58786" y2="43450"/>
                        </a14:backgroundRemoval>
                      </a14:imgEffect>
                    </a14:imgLayer>
                  </a14:imgProps>
                </a:ext>
              </a:extLst>
            </a:blip>
            <a:srcRect t="20833" b="21067"/>
            <a:stretch/>
          </p:blipFill>
          <p:spPr>
            <a:xfrm>
              <a:off x="3833019" y="3534708"/>
              <a:ext cx="1757362" cy="1021028"/>
            </a:xfrm>
            <a:prstGeom prst="rect">
              <a:avLst/>
            </a:prstGeom>
          </p:spPr>
        </p:pic>
        <p:pic>
          <p:nvPicPr>
            <p:cNvPr id="30" name="Picture 29"/>
            <p:cNvPicPr>
              <a:picLocks noChangeAspect="1"/>
            </p:cNvPicPr>
            <p:nvPr/>
          </p:nvPicPr>
          <p:blipFill rotWithShape="1">
            <a:blip r:embed="rId5">
              <a:lum bright="70000" contrast="-70000"/>
              <a:extLst>
                <a:ext uri="{BEBA8EAE-BF5A-486C-A8C5-ECC9F3942E4B}">
                  <a14:imgProps xmlns:a14="http://schemas.microsoft.com/office/drawing/2010/main">
                    <a14:imgLayer r:embed="rId6">
                      <a14:imgEffect>
                        <a14:backgroundRemoval t="9282" b="96643" l="4862" r="92768">
                          <a14:foregroundMark x1="13886" y1="54180" x2="13886" y2="54180"/>
                          <a14:foregroundMark x1="28745" y1="52074" x2="28745" y2="52074"/>
                          <a14:foregroundMark x1="49043" y1="62344" x2="49043" y2="62344"/>
                          <a14:foregroundMark x1="67791" y1="54510" x2="67791" y2="54510"/>
                          <a14:backgroundMark x1="12914" y1="35550" x2="12914" y2="35550"/>
                          <a14:backgroundMark x1="10422" y1="49111" x2="10422" y2="49111"/>
                          <a14:backgroundMark x1="30842" y1="79197" x2="30842" y2="79197"/>
                          <a14:backgroundMark x1="70830" y1="54839" x2="70830" y2="54839"/>
                          <a14:backgroundMark x1="10544" y1="39500" x2="10544" y2="39500"/>
                        </a14:backgroundRemoval>
                      </a14:imgEffect>
                    </a14:imgLayer>
                  </a14:imgProps>
                </a:ext>
              </a:extLst>
            </a:blip>
            <a:srcRect r="42277"/>
            <a:stretch/>
          </p:blipFill>
          <p:spPr>
            <a:xfrm>
              <a:off x="5526881" y="3805272"/>
              <a:ext cx="1026319" cy="820657"/>
            </a:xfrm>
            <a:prstGeom prst="rect">
              <a:avLst/>
            </a:prstGeom>
          </p:spPr>
        </p:pic>
        <p:pic>
          <p:nvPicPr>
            <p:cNvPr id="31" name="Picture 30"/>
            <p:cNvPicPr>
              <a:picLocks noChangeAspect="1"/>
            </p:cNvPicPr>
            <p:nvPr/>
          </p:nvPicPr>
          <p:blipFill rotWithShape="1">
            <a:blip r:embed="rId7">
              <a:lum bright="70000" contrast="-70000"/>
              <a:extLst>
                <a:ext uri="{BEBA8EAE-BF5A-486C-A8C5-ECC9F3942E4B}">
                  <a14:imgProps xmlns:a14="http://schemas.microsoft.com/office/drawing/2010/main">
                    <a14:imgLayer r:embed="rId6">
                      <a14:imgEffect>
                        <a14:backgroundRemoval t="9282" b="96643" l="4862" r="92768">
                          <a14:foregroundMark x1="13886" y1="54180" x2="13886" y2="54180"/>
                          <a14:foregroundMark x1="28745" y1="52074" x2="28745" y2="52074"/>
                          <a14:foregroundMark x1="49043" y1="62344" x2="49043" y2="62344"/>
                          <a14:foregroundMark x1="67791" y1="54510" x2="67791" y2="54510"/>
                          <a14:backgroundMark x1="12914" y1="35550" x2="12914" y2="35550"/>
                          <a14:backgroundMark x1="10422" y1="49111" x2="10422" y2="49111"/>
                          <a14:backgroundMark x1="30842" y1="79197" x2="30842" y2="79197"/>
                          <a14:backgroundMark x1="70830" y1="54839" x2="70830" y2="54839"/>
                          <a14:backgroundMark x1="10544" y1="39500" x2="10544" y2="39500"/>
                        </a14:backgroundRemoval>
                      </a14:imgEffect>
                    </a14:imgLayer>
                  </a14:imgProps>
                </a:ext>
              </a:extLst>
            </a:blip>
            <a:srcRect l="57634"/>
            <a:stretch/>
          </p:blipFill>
          <p:spPr>
            <a:xfrm>
              <a:off x="3306365" y="3760481"/>
              <a:ext cx="753269" cy="820657"/>
            </a:xfrm>
            <a:prstGeom prst="rect">
              <a:avLst/>
            </a:prstGeom>
          </p:spPr>
        </p:pic>
      </p:grpSp>
      <p:pic>
        <p:nvPicPr>
          <p:cNvPr id="34" name="Picture 33"/>
          <p:cNvPicPr>
            <a:picLocks noChangeAspect="1"/>
          </p:cNvPicPr>
          <p:nvPr/>
        </p:nvPicPr>
        <p:blipFill rotWithShape="1">
          <a:blip r:embed="rId8"/>
          <a:srcRect l="24167" r="24167" b="29378"/>
          <a:stretch/>
        </p:blipFill>
        <p:spPr>
          <a:xfrm>
            <a:off x="0" y="2425754"/>
            <a:ext cx="9211469" cy="3101691"/>
          </a:xfrm>
          <a:prstGeom prst="rect">
            <a:avLst/>
          </a:prstGeom>
        </p:spPr>
      </p:pic>
      <p:sp>
        <p:nvSpPr>
          <p:cNvPr id="7" name="Content Placeholder 5"/>
          <p:cNvSpPr txBox="1">
            <a:spLocks/>
          </p:cNvSpPr>
          <p:nvPr/>
        </p:nvSpPr>
        <p:spPr>
          <a:xfrm>
            <a:off x="0" y="4572000"/>
            <a:ext cx="9144000" cy="523220"/>
          </a:xfrm>
          <a:prstGeom prst="rect">
            <a:avLst/>
          </a:prstGeom>
          <a:solidFill>
            <a:srgbClr val="F78165"/>
          </a:solidFill>
        </p:spPr>
        <p:txBody>
          <a:bodyPr vert="horz" wrap="square" lIns="91440" tIns="45720" rIns="91440" bIns="45720" rtlCol="0">
            <a:spAutoFit/>
          </a:bodyPr>
          <a:lstStyle>
            <a:lvl1pPr marL="0" indent="0" algn="l" defTabSz="457200" rtl="0" eaLnBrk="1" latinLnBrk="0" hangingPunct="1">
              <a:spcBef>
                <a:spcPct val="20000"/>
              </a:spcBef>
              <a:buFont typeface="Arial"/>
              <a:buNone/>
              <a:defRPr sz="2800" kern="1200">
                <a:solidFill>
                  <a:srgbClr val="030503"/>
                </a:solidFill>
                <a:latin typeface="+mn-lt"/>
                <a:ea typeface="+mn-ea"/>
                <a:cs typeface="+mn-cs"/>
              </a:defRPr>
            </a:lvl1pPr>
            <a:lvl2pPr marL="742950" indent="-285750" algn="l" defTabSz="457200" rtl="0" eaLnBrk="1" latinLnBrk="0" hangingPunct="1">
              <a:spcBef>
                <a:spcPct val="20000"/>
              </a:spcBef>
              <a:buFont typeface="Wingdings" panose="05000000000000000000" pitchFamily="2" charset="2"/>
              <a:buChar char="Ø"/>
              <a:defRPr sz="2600" kern="1200">
                <a:solidFill>
                  <a:srgbClr val="030503"/>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30503"/>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30503"/>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3050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fontAlgn="auto">
              <a:spcAft>
                <a:spcPts val="0"/>
              </a:spcAft>
            </a:pPr>
            <a:r>
              <a:rPr lang="en-US" b="1" spc="600" dirty="0">
                <a:solidFill>
                  <a:schemeClr val="bg1"/>
                </a:solidFill>
              </a:rPr>
              <a:t>Cafe LA Manager</a:t>
            </a:r>
          </a:p>
        </p:txBody>
      </p:sp>
      <p:sp>
        <p:nvSpPr>
          <p:cNvPr id="14" name="Rectangle 13"/>
          <p:cNvSpPr/>
          <p:nvPr/>
        </p:nvSpPr>
        <p:spPr>
          <a:xfrm>
            <a:off x="1676399" y="-19984"/>
            <a:ext cx="5829301" cy="5427972"/>
          </a:xfrm>
          <a:prstGeom prst="rect">
            <a:avLst/>
          </a:prstGeom>
          <a:gradFill flip="none" rotWithShape="1">
            <a:gsLst>
              <a:gs pos="0">
                <a:schemeClr val="bg1"/>
              </a:gs>
              <a:gs pos="100000">
                <a:srgbClr val="DBEEF4"/>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0" y="5407988"/>
            <a:ext cx="9144000" cy="959169"/>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5358784" y="-152400"/>
            <a:ext cx="1137341" cy="5681111"/>
          </a:xfrm>
          <a:prstGeom prst="rect">
            <a:avLst/>
          </a:prstGeom>
          <a:solidFill>
            <a:srgbClr val="B7DEE8">
              <a:alpha val="5098"/>
            </a:srgbClr>
          </a:solidFill>
          <a:ln>
            <a:noFill/>
          </a:ln>
          <a:effectLst>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5"/>
          <p:cNvSpPr txBox="1">
            <a:spLocks/>
          </p:cNvSpPr>
          <p:nvPr/>
        </p:nvSpPr>
        <p:spPr>
          <a:xfrm flipH="1">
            <a:off x="1988822" y="2557815"/>
            <a:ext cx="1923652" cy="1264980"/>
          </a:xfrm>
          <a:prstGeom prst="cloudCallout">
            <a:avLst/>
          </a:prstGeom>
          <a:solidFill>
            <a:srgbClr val="FFFFFF">
              <a:alpha val="85098"/>
            </a:srgbClr>
          </a:solidFill>
        </p:spPr>
        <p:txBody>
          <a:bodyPr vert="horz" wrap="square" lIns="91440" tIns="45720" rIns="91440" bIns="45720" rtlCol="0">
            <a:spAutoFit/>
          </a:bodyPr>
          <a:lstStyle>
            <a:lvl1pPr marL="0" indent="0" algn="l" defTabSz="457200" rtl="0" eaLnBrk="1" latinLnBrk="0" hangingPunct="1">
              <a:spcBef>
                <a:spcPct val="20000"/>
              </a:spcBef>
              <a:buFont typeface="Arial"/>
              <a:buNone/>
              <a:defRPr sz="2800" kern="1200">
                <a:solidFill>
                  <a:srgbClr val="030503"/>
                </a:solidFill>
                <a:latin typeface="+mn-lt"/>
                <a:ea typeface="+mn-ea"/>
                <a:cs typeface="+mn-cs"/>
              </a:defRPr>
            </a:lvl1pPr>
            <a:lvl2pPr marL="742950" indent="-285750" algn="l" defTabSz="457200" rtl="0" eaLnBrk="1" latinLnBrk="0" hangingPunct="1">
              <a:spcBef>
                <a:spcPct val="20000"/>
              </a:spcBef>
              <a:buFont typeface="Wingdings" panose="05000000000000000000" pitchFamily="2" charset="2"/>
              <a:buChar char="Ø"/>
              <a:defRPr sz="2600" kern="1200">
                <a:solidFill>
                  <a:srgbClr val="030503"/>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30503"/>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30503"/>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3050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fontAlgn="auto">
              <a:spcAft>
                <a:spcPts val="0"/>
              </a:spcAft>
            </a:pPr>
            <a:r>
              <a:rPr lang="en-US" sz="2400" b="1" dirty="0">
                <a:solidFill>
                  <a:srgbClr val="31859C"/>
                </a:solidFill>
              </a:rPr>
              <a:t>Campus Aides</a:t>
            </a:r>
          </a:p>
        </p:txBody>
      </p:sp>
      <p:sp>
        <p:nvSpPr>
          <p:cNvPr id="12" name="Content Placeholder 5"/>
          <p:cNvSpPr txBox="1">
            <a:spLocks/>
          </p:cNvSpPr>
          <p:nvPr/>
        </p:nvSpPr>
        <p:spPr>
          <a:xfrm>
            <a:off x="102799" y="2173690"/>
            <a:ext cx="1813718" cy="702766"/>
          </a:xfrm>
          <a:prstGeom prst="cloudCallout">
            <a:avLst/>
          </a:prstGeom>
          <a:solidFill>
            <a:srgbClr val="FFFFFF">
              <a:alpha val="85098"/>
            </a:srgbClr>
          </a:solidFill>
        </p:spPr>
        <p:txBody>
          <a:bodyPr vert="horz" wrap="square" lIns="91440" tIns="45720" rIns="91440" bIns="45720" rtlCol="0">
            <a:spAutoFit/>
          </a:bodyPr>
          <a:lstStyle>
            <a:lvl1pPr marL="0" indent="0" algn="l" defTabSz="457200" rtl="0" eaLnBrk="1" latinLnBrk="0" hangingPunct="1">
              <a:spcBef>
                <a:spcPct val="20000"/>
              </a:spcBef>
              <a:buFont typeface="Arial"/>
              <a:buNone/>
              <a:defRPr sz="2800" kern="1200">
                <a:solidFill>
                  <a:srgbClr val="030503"/>
                </a:solidFill>
                <a:latin typeface="+mn-lt"/>
                <a:ea typeface="+mn-ea"/>
                <a:cs typeface="+mn-cs"/>
              </a:defRPr>
            </a:lvl1pPr>
            <a:lvl2pPr marL="742950" indent="-285750" algn="l" defTabSz="457200" rtl="0" eaLnBrk="1" latinLnBrk="0" hangingPunct="1">
              <a:spcBef>
                <a:spcPct val="20000"/>
              </a:spcBef>
              <a:buFont typeface="Wingdings" panose="05000000000000000000" pitchFamily="2" charset="2"/>
              <a:buChar char="Ø"/>
              <a:defRPr sz="2600" kern="1200">
                <a:solidFill>
                  <a:srgbClr val="030503"/>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30503"/>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30503"/>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3050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fontAlgn="auto">
              <a:spcAft>
                <a:spcPts val="0"/>
              </a:spcAft>
            </a:pPr>
            <a:r>
              <a:rPr lang="en-US" sz="2400" b="1" dirty="0">
                <a:solidFill>
                  <a:srgbClr val="31859C"/>
                </a:solidFill>
              </a:rPr>
              <a:t>Parents</a:t>
            </a:r>
          </a:p>
        </p:txBody>
      </p:sp>
      <p:sp>
        <p:nvSpPr>
          <p:cNvPr id="8" name="Content Placeholder 5"/>
          <p:cNvSpPr txBox="1">
            <a:spLocks/>
          </p:cNvSpPr>
          <p:nvPr/>
        </p:nvSpPr>
        <p:spPr>
          <a:xfrm>
            <a:off x="160879" y="657599"/>
            <a:ext cx="1792099" cy="1264980"/>
          </a:xfrm>
          <a:prstGeom prst="cloudCallout">
            <a:avLst/>
          </a:prstGeom>
          <a:solidFill>
            <a:srgbClr val="FFFFFF">
              <a:alpha val="85098"/>
            </a:srgbClr>
          </a:solidFill>
        </p:spPr>
        <p:txBody>
          <a:bodyPr vert="horz" wrap="square" lIns="91440" tIns="45720" rIns="91440" bIns="45720" rtlCol="0">
            <a:spAutoFit/>
          </a:bodyPr>
          <a:lstStyle>
            <a:lvl1pPr marL="0" indent="0" algn="l" defTabSz="457200" rtl="0" eaLnBrk="1" latinLnBrk="0" hangingPunct="1">
              <a:spcBef>
                <a:spcPct val="20000"/>
              </a:spcBef>
              <a:buFont typeface="Arial"/>
              <a:buNone/>
              <a:defRPr sz="2800" kern="1200">
                <a:solidFill>
                  <a:srgbClr val="030503"/>
                </a:solidFill>
                <a:latin typeface="+mn-lt"/>
                <a:ea typeface="+mn-ea"/>
                <a:cs typeface="+mn-cs"/>
              </a:defRPr>
            </a:lvl1pPr>
            <a:lvl2pPr marL="742950" indent="-285750" algn="l" defTabSz="457200" rtl="0" eaLnBrk="1" latinLnBrk="0" hangingPunct="1">
              <a:spcBef>
                <a:spcPct val="20000"/>
              </a:spcBef>
              <a:buFont typeface="Wingdings" panose="05000000000000000000" pitchFamily="2" charset="2"/>
              <a:buChar char="Ø"/>
              <a:defRPr sz="2600" kern="1200">
                <a:solidFill>
                  <a:srgbClr val="030503"/>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30503"/>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30503"/>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3050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fontAlgn="auto">
              <a:spcAft>
                <a:spcPts val="0"/>
              </a:spcAft>
            </a:pPr>
            <a:r>
              <a:rPr lang="en-US" sz="2400" b="1" dirty="0">
                <a:solidFill>
                  <a:srgbClr val="31859C"/>
                </a:solidFill>
              </a:rPr>
              <a:t>Café LA Staff</a:t>
            </a:r>
          </a:p>
        </p:txBody>
      </p:sp>
      <p:sp>
        <p:nvSpPr>
          <p:cNvPr id="18" name="Cloud 17"/>
          <p:cNvSpPr/>
          <p:nvPr/>
        </p:nvSpPr>
        <p:spPr>
          <a:xfrm>
            <a:off x="8543027" y="69582"/>
            <a:ext cx="1866900" cy="991012"/>
          </a:xfrm>
          <a:prstGeom prst="cloud">
            <a:avLst/>
          </a:prstGeom>
          <a:solidFill>
            <a:srgbClr val="FFFFFF">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loud 18"/>
          <p:cNvSpPr/>
          <p:nvPr/>
        </p:nvSpPr>
        <p:spPr>
          <a:xfrm>
            <a:off x="3415268" y="108577"/>
            <a:ext cx="1828800" cy="970787"/>
          </a:xfrm>
          <a:prstGeom prst="cloud">
            <a:avLst/>
          </a:prstGeom>
          <a:solidFill>
            <a:srgbClr val="FFFFFF">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5"/>
          <p:cNvSpPr txBox="1">
            <a:spLocks/>
          </p:cNvSpPr>
          <p:nvPr/>
        </p:nvSpPr>
        <p:spPr>
          <a:xfrm>
            <a:off x="1755422" y="1226675"/>
            <a:ext cx="3187700" cy="1218128"/>
          </a:xfrm>
          <a:prstGeom prst="cloudCallout">
            <a:avLst/>
          </a:prstGeom>
          <a:solidFill>
            <a:srgbClr val="FFFFFF">
              <a:alpha val="85098"/>
            </a:srgbClr>
          </a:solidFill>
        </p:spPr>
        <p:txBody>
          <a:bodyPr vert="horz" wrap="square" lIns="91440" tIns="45720" rIns="91440" bIns="45720" rtlCol="0">
            <a:spAutoFit/>
          </a:bodyPr>
          <a:lstStyle>
            <a:lvl1pPr marL="0" indent="0" algn="l" defTabSz="457200" rtl="0" eaLnBrk="1" latinLnBrk="0" hangingPunct="1">
              <a:spcBef>
                <a:spcPct val="20000"/>
              </a:spcBef>
              <a:buFont typeface="Arial"/>
              <a:buNone/>
              <a:defRPr sz="2800" kern="1200">
                <a:solidFill>
                  <a:srgbClr val="030503"/>
                </a:solidFill>
                <a:latin typeface="+mn-lt"/>
                <a:ea typeface="+mn-ea"/>
                <a:cs typeface="+mn-cs"/>
              </a:defRPr>
            </a:lvl1pPr>
            <a:lvl2pPr marL="742950" indent="-285750" algn="l" defTabSz="457200" rtl="0" eaLnBrk="1" latinLnBrk="0" hangingPunct="1">
              <a:spcBef>
                <a:spcPct val="20000"/>
              </a:spcBef>
              <a:buFont typeface="Wingdings" panose="05000000000000000000" pitchFamily="2" charset="2"/>
              <a:buChar char="Ø"/>
              <a:defRPr sz="2600" kern="1200">
                <a:solidFill>
                  <a:srgbClr val="030503"/>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30503"/>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30503"/>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3050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fontAlgn="auto">
              <a:spcAft>
                <a:spcPts val="0"/>
              </a:spcAft>
            </a:pPr>
            <a:r>
              <a:rPr lang="en-US" sz="2400" b="1" dirty="0">
                <a:solidFill>
                  <a:srgbClr val="31859C"/>
                </a:solidFill>
              </a:rPr>
              <a:t>School</a:t>
            </a:r>
            <a:r>
              <a:rPr lang="en-US" sz="2400" b="1" dirty="0">
                <a:solidFill>
                  <a:schemeClr val="accent5">
                    <a:lumMod val="75000"/>
                  </a:schemeClr>
                </a:solidFill>
              </a:rPr>
              <a:t> </a:t>
            </a:r>
            <a:r>
              <a:rPr lang="en-US" sz="2200" b="1" dirty="0">
                <a:solidFill>
                  <a:srgbClr val="31859C"/>
                </a:solidFill>
              </a:rPr>
              <a:t>Administrator</a:t>
            </a:r>
          </a:p>
        </p:txBody>
      </p:sp>
      <p:sp>
        <p:nvSpPr>
          <p:cNvPr id="13" name="Content Placeholder 5"/>
          <p:cNvSpPr txBox="1">
            <a:spLocks/>
          </p:cNvSpPr>
          <p:nvPr/>
        </p:nvSpPr>
        <p:spPr>
          <a:xfrm>
            <a:off x="281855" y="3127656"/>
            <a:ext cx="2058988" cy="702766"/>
          </a:xfrm>
          <a:prstGeom prst="cloudCallout">
            <a:avLst/>
          </a:prstGeom>
          <a:solidFill>
            <a:srgbClr val="FFFFFF">
              <a:alpha val="85098"/>
            </a:srgbClr>
          </a:solidFill>
        </p:spPr>
        <p:txBody>
          <a:bodyPr vert="horz" wrap="square" lIns="91440" tIns="45720" rIns="91440" bIns="45720" rtlCol="0">
            <a:spAutoFit/>
          </a:bodyPr>
          <a:lstStyle>
            <a:lvl1pPr marL="0" indent="0" algn="l" defTabSz="457200" rtl="0" eaLnBrk="1" latinLnBrk="0" hangingPunct="1">
              <a:spcBef>
                <a:spcPct val="20000"/>
              </a:spcBef>
              <a:buFont typeface="Arial"/>
              <a:buNone/>
              <a:defRPr sz="2800" kern="1200">
                <a:solidFill>
                  <a:srgbClr val="030503"/>
                </a:solidFill>
                <a:latin typeface="+mn-lt"/>
                <a:ea typeface="+mn-ea"/>
                <a:cs typeface="+mn-cs"/>
              </a:defRPr>
            </a:lvl1pPr>
            <a:lvl2pPr marL="742950" indent="-285750" algn="l" defTabSz="457200" rtl="0" eaLnBrk="1" latinLnBrk="0" hangingPunct="1">
              <a:spcBef>
                <a:spcPct val="20000"/>
              </a:spcBef>
              <a:buFont typeface="Wingdings" panose="05000000000000000000" pitchFamily="2" charset="2"/>
              <a:buChar char="Ø"/>
              <a:defRPr sz="2600" kern="1200">
                <a:solidFill>
                  <a:srgbClr val="030503"/>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30503"/>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30503"/>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3050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fontAlgn="auto">
              <a:spcAft>
                <a:spcPts val="0"/>
              </a:spcAft>
            </a:pPr>
            <a:r>
              <a:rPr lang="en-US" sz="2400" b="1" dirty="0">
                <a:solidFill>
                  <a:srgbClr val="31859C"/>
                </a:solidFill>
              </a:rPr>
              <a:t>Teachers</a:t>
            </a:r>
          </a:p>
        </p:txBody>
      </p:sp>
      <p:sp>
        <p:nvSpPr>
          <p:cNvPr id="20" name="Cloud 19"/>
          <p:cNvSpPr/>
          <p:nvPr/>
        </p:nvSpPr>
        <p:spPr>
          <a:xfrm>
            <a:off x="7721953" y="2760762"/>
            <a:ext cx="1219200" cy="647191"/>
          </a:xfrm>
          <a:prstGeom prst="cloud">
            <a:avLst/>
          </a:prstGeom>
          <a:solidFill>
            <a:srgbClr val="FFFFFF">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loud 20"/>
          <p:cNvSpPr/>
          <p:nvPr/>
        </p:nvSpPr>
        <p:spPr>
          <a:xfrm>
            <a:off x="7751763" y="2602426"/>
            <a:ext cx="1219200" cy="647191"/>
          </a:xfrm>
          <a:prstGeom prst="cloud">
            <a:avLst/>
          </a:prstGeom>
          <a:solidFill>
            <a:srgbClr val="FFFFFF">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rotWithShape="1">
          <a:blip r:embed="rId9" cstate="print">
            <a:extLst>
              <a:ext uri="{28A0092B-C50C-407E-A947-70E740481C1C}">
                <a14:useLocalDpi xmlns:a14="http://schemas.microsoft.com/office/drawing/2010/main" val="0"/>
              </a:ext>
            </a:extLst>
          </a:blip>
          <a:srcRect l="2063" t="5597" r="3764" b="5727"/>
          <a:stretch/>
        </p:blipFill>
        <p:spPr>
          <a:xfrm>
            <a:off x="8077200" y="5881763"/>
            <a:ext cx="990600" cy="932806"/>
          </a:xfrm>
          <a:prstGeom prst="ellipse">
            <a:avLst/>
          </a:prstGeom>
        </p:spPr>
      </p:pic>
      <p:sp>
        <p:nvSpPr>
          <p:cNvPr id="28" name="Oval 27"/>
          <p:cNvSpPr/>
          <p:nvPr/>
        </p:nvSpPr>
        <p:spPr>
          <a:xfrm>
            <a:off x="8077200" y="5860142"/>
            <a:ext cx="1009873" cy="989692"/>
          </a:xfrm>
          <a:prstGeom prst="ellipse">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10623" y="5410518"/>
            <a:ext cx="7366577" cy="954107"/>
          </a:xfrm>
          <a:prstGeom prst="rect">
            <a:avLst/>
          </a:prstGeom>
          <a:noFill/>
        </p:spPr>
        <p:txBody>
          <a:bodyPr wrap="square" rtlCol="0">
            <a:spAutoFit/>
          </a:bodyPr>
          <a:lstStyle/>
          <a:p>
            <a:pPr algn="ctr"/>
            <a:r>
              <a:rPr lang="en-US" sz="2800" dirty="0">
                <a:solidFill>
                  <a:schemeClr val="bg1"/>
                </a:solidFill>
                <a:latin typeface="+mj-lt"/>
              </a:rPr>
              <a:t>Often times, there is a disconnect between school personnel, parents, and students.</a:t>
            </a:r>
          </a:p>
        </p:txBody>
      </p:sp>
      <p:sp>
        <p:nvSpPr>
          <p:cNvPr id="35" name="TextBox 34"/>
          <p:cNvSpPr txBox="1"/>
          <p:nvPr/>
        </p:nvSpPr>
        <p:spPr>
          <a:xfrm>
            <a:off x="190825" y="48561"/>
            <a:ext cx="3771575" cy="707886"/>
          </a:xfrm>
          <a:prstGeom prst="rect">
            <a:avLst/>
          </a:prstGeom>
          <a:noFill/>
        </p:spPr>
        <p:txBody>
          <a:bodyPr wrap="square" rtlCol="0">
            <a:spAutoFit/>
          </a:bodyPr>
          <a:lstStyle/>
          <a:p>
            <a:r>
              <a:rPr lang="en-US" sz="4000" b="1" dirty="0">
                <a:solidFill>
                  <a:srgbClr val="1F497D"/>
                </a:solidFill>
                <a:latin typeface="+mj-lt"/>
              </a:rPr>
              <a:t>Bridging the Gap</a:t>
            </a:r>
          </a:p>
        </p:txBody>
      </p:sp>
      <p:sp>
        <p:nvSpPr>
          <p:cNvPr id="6" name="Content Placeholder 5"/>
          <p:cNvSpPr txBox="1">
            <a:spLocks noGrp="1"/>
          </p:cNvSpPr>
          <p:nvPr>
            <p:ph idx="1"/>
          </p:nvPr>
        </p:nvSpPr>
        <p:spPr>
          <a:xfrm>
            <a:off x="6464299" y="1687369"/>
            <a:ext cx="2425699" cy="796469"/>
          </a:xfrm>
          <a:prstGeom prst="cloudCallout">
            <a:avLst/>
          </a:prstGeom>
          <a:solidFill>
            <a:srgbClr val="FFFFFF">
              <a:alpha val="94902"/>
            </a:srgbClr>
          </a:solidFill>
        </p:spPr>
        <p:txBody>
          <a:bodyPr wrap="square" rtlCol="0">
            <a:spAutoFit/>
          </a:bodyPr>
          <a:lstStyle/>
          <a:p>
            <a:pPr algn="ctr"/>
            <a:r>
              <a:rPr lang="en-US" b="1" dirty="0">
                <a:solidFill>
                  <a:srgbClr val="31859C"/>
                </a:solidFill>
              </a:rPr>
              <a:t>Students</a:t>
            </a:r>
          </a:p>
        </p:txBody>
      </p:sp>
      <p:sp>
        <p:nvSpPr>
          <p:cNvPr id="36" name="TextBox 35"/>
          <p:cNvSpPr txBox="1"/>
          <p:nvPr/>
        </p:nvSpPr>
        <p:spPr>
          <a:xfrm>
            <a:off x="214867" y="5493603"/>
            <a:ext cx="8229601" cy="830997"/>
          </a:xfrm>
          <a:prstGeom prst="rect">
            <a:avLst/>
          </a:prstGeom>
          <a:solidFill>
            <a:schemeClr val="accent5">
              <a:lumMod val="75000"/>
            </a:schemeClr>
          </a:solidFill>
        </p:spPr>
        <p:txBody>
          <a:bodyPr wrap="square" rtlCol="0">
            <a:spAutoFit/>
          </a:bodyPr>
          <a:lstStyle/>
          <a:p>
            <a:pPr algn="ctr"/>
            <a:r>
              <a:rPr lang="en-US" sz="2400" dirty="0">
                <a:solidFill>
                  <a:schemeClr val="bg1"/>
                </a:solidFill>
                <a:latin typeface="+mj-lt"/>
              </a:rPr>
              <a:t>Utilize these leadership tools to become the bridge that brings people together to achieve a student centered-focus.</a:t>
            </a:r>
          </a:p>
        </p:txBody>
      </p:sp>
      <p:grpSp>
        <p:nvGrpSpPr>
          <p:cNvPr id="3" name="Group 2"/>
          <p:cNvGrpSpPr/>
          <p:nvPr/>
        </p:nvGrpSpPr>
        <p:grpSpPr>
          <a:xfrm>
            <a:off x="8089100" y="5844118"/>
            <a:ext cx="1009873" cy="989692"/>
            <a:chOff x="8229600" y="6012542"/>
            <a:chExt cx="1009873" cy="989692"/>
          </a:xfrm>
        </p:grpSpPr>
        <p:pic>
          <p:nvPicPr>
            <p:cNvPr id="26" name="Picture 25"/>
            <p:cNvPicPr>
              <a:picLocks noChangeAspect="1"/>
            </p:cNvPicPr>
            <p:nvPr/>
          </p:nvPicPr>
          <p:blipFill rotWithShape="1">
            <a:blip r:embed="rId9" cstate="print">
              <a:extLst>
                <a:ext uri="{28A0092B-C50C-407E-A947-70E740481C1C}">
                  <a14:useLocalDpi xmlns:a14="http://schemas.microsoft.com/office/drawing/2010/main" val="0"/>
                </a:ext>
              </a:extLst>
            </a:blip>
            <a:srcRect l="2063" t="5597" r="3764" b="5727"/>
            <a:stretch/>
          </p:blipFill>
          <p:spPr>
            <a:xfrm>
              <a:off x="8229600" y="6034163"/>
              <a:ext cx="990600" cy="932806"/>
            </a:xfrm>
            <a:prstGeom prst="ellipse">
              <a:avLst/>
            </a:prstGeom>
          </p:spPr>
        </p:pic>
        <p:sp>
          <p:nvSpPr>
            <p:cNvPr id="33" name="Oval 32"/>
            <p:cNvSpPr/>
            <p:nvPr/>
          </p:nvSpPr>
          <p:spPr>
            <a:xfrm>
              <a:off x="8229600" y="6012542"/>
              <a:ext cx="1009873" cy="989692"/>
            </a:xfrm>
            <a:prstGeom prst="ellipse">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0504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4.72222E-6 2.59259E-6 L -0.25 2.59259E-6 " pathEditMode="relative" rAng="0" ptsTypes="AA">
                                      <p:cBhvr>
                                        <p:cTn id="6" dur="6000" fill="hold"/>
                                        <p:tgtEl>
                                          <p:spTgt spid="18"/>
                                        </p:tgtEl>
                                        <p:attrNameLst>
                                          <p:attrName>ppt_x</p:attrName>
                                          <p:attrName>ppt_y</p:attrName>
                                        </p:attrNameLst>
                                      </p:cBhvr>
                                      <p:rCtr x="-12500" y="0"/>
                                    </p:animMotion>
                                  </p:childTnLst>
                                </p:cTn>
                              </p:par>
                              <p:par>
                                <p:cTn id="7" presetID="35" presetClass="path" presetSubtype="0" accel="50000" decel="50000" fill="hold" grpId="0" nodeType="withEffect">
                                  <p:stCondLst>
                                    <p:cond delay="0"/>
                                  </p:stCondLst>
                                  <p:childTnLst>
                                    <p:animMotion origin="layout" path="M 2.5E-6 -4.07407E-6 L -0.25 -4.07407E-6 " pathEditMode="relative" rAng="0" ptsTypes="AA">
                                      <p:cBhvr>
                                        <p:cTn id="8" dur="10000" fill="hold"/>
                                        <p:tgtEl>
                                          <p:spTgt spid="19"/>
                                        </p:tgtEl>
                                        <p:attrNameLst>
                                          <p:attrName>ppt_x</p:attrName>
                                          <p:attrName>ppt_y</p:attrName>
                                        </p:attrNameLst>
                                      </p:cBhvr>
                                      <p:rCtr x="-12500" y="0"/>
                                    </p:animMotion>
                                  </p:childTnLst>
                                </p:cTn>
                              </p:par>
                              <p:par>
                                <p:cTn id="9" presetID="10" presetClass="entr" presetSubtype="0" fill="hold" grpId="0" nodeType="with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15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00"/>
                                        <p:tgtEl>
                                          <p:spTgt spid="10"/>
                                        </p:tgtEl>
                                      </p:cBhvr>
                                    </p:animEffect>
                                  </p:childTnLst>
                                </p:cTn>
                              </p:par>
                              <p:par>
                                <p:cTn id="15" presetID="10" presetClass="entr" presetSubtype="0" fill="hold" grpId="0" nodeType="withEffect">
                                  <p:stCondLst>
                                    <p:cond delay="20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25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30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4000"/>
                                  </p:stCondLst>
                                  <p:childTnLst>
                                    <p:set>
                                      <p:cBhvr>
                                        <p:cTn id="25" dur="1" fill="hold">
                                          <p:stCondLst>
                                            <p:cond delay="0"/>
                                          </p:stCondLst>
                                        </p:cTn>
                                        <p:tgtEl>
                                          <p:spTgt spid="6">
                                            <p:bg/>
                                          </p:spTgt>
                                        </p:tgtEl>
                                        <p:attrNameLst>
                                          <p:attrName>style.visibility</p:attrName>
                                        </p:attrNameLst>
                                      </p:cBhvr>
                                      <p:to>
                                        <p:strVal val="visible"/>
                                      </p:to>
                                    </p:set>
                                    <p:animEffect transition="in" filter="fade">
                                      <p:cBhvr>
                                        <p:cTn id="26" dur="500"/>
                                        <p:tgtEl>
                                          <p:spTgt spid="6">
                                            <p:bg/>
                                          </p:spTgt>
                                        </p:tgtEl>
                                      </p:cBhvr>
                                    </p:animEffect>
                                  </p:childTnLst>
                                </p:cTn>
                              </p:par>
                              <p:par>
                                <p:cTn id="27" presetID="10" presetClass="entr" presetSubtype="0" fill="hold" grpId="0" nodeType="withEffect">
                                  <p:stCondLst>
                                    <p:cond delay="400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6" presetClass="exit" presetSubtype="21" fill="hold" grpId="0" nodeType="withEffect">
                                  <p:stCondLst>
                                    <p:cond delay="0"/>
                                  </p:stCondLst>
                                  <p:childTnLst>
                                    <p:animEffect transition="out" filter="barn(inVertical)">
                                      <p:cBhvr>
                                        <p:cTn id="36" dur="1000"/>
                                        <p:tgtEl>
                                          <p:spTgt spid="14"/>
                                        </p:tgtEl>
                                      </p:cBhvr>
                                    </p:animEffect>
                                    <p:set>
                                      <p:cBhvr>
                                        <p:cTn id="37" dur="1" fill="hold">
                                          <p:stCondLst>
                                            <p:cond delay="999"/>
                                          </p:stCondLst>
                                        </p:cTn>
                                        <p:tgtEl>
                                          <p:spTgt spid="14"/>
                                        </p:tgtEl>
                                        <p:attrNameLst>
                                          <p:attrName>style.visibility</p:attrName>
                                        </p:attrNameLst>
                                      </p:cBhvr>
                                      <p:to>
                                        <p:strVal val="hidden"/>
                                      </p:to>
                                    </p:set>
                                  </p:childTnLst>
                                </p:cTn>
                              </p:par>
                              <p:par>
                                <p:cTn id="38" presetID="10" presetClass="entr" presetSubtype="0" fill="hold" nodeType="withEffect">
                                  <p:stCondLst>
                                    <p:cond delay="100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35" presetClass="path" presetSubtype="0" accel="50000" decel="50000" fill="hold" grpId="1" nodeType="withEffect">
                                  <p:stCondLst>
                                    <p:cond delay="1000"/>
                                  </p:stCondLst>
                                  <p:childTnLst>
                                    <p:animMotion origin="layout" path="M -3.33333E-6 3.33333E-6 L -0.37291 0.00347 " pathEditMode="relative" rAng="0" ptsTypes="AA">
                                      <p:cBhvr>
                                        <p:cTn id="42" dur="4000" fill="hold"/>
                                        <p:tgtEl>
                                          <p:spTgt spid="6">
                                            <p:bg/>
                                          </p:spTgt>
                                        </p:tgtEl>
                                        <p:attrNameLst>
                                          <p:attrName>ppt_x</p:attrName>
                                          <p:attrName>ppt_y</p:attrName>
                                        </p:attrNameLst>
                                      </p:cBhvr>
                                      <p:rCtr x="-18646" y="162"/>
                                    </p:animMotion>
                                  </p:childTnLst>
                                </p:cTn>
                              </p:par>
                              <p:par>
                                <p:cTn id="43" presetID="35" presetClass="path" presetSubtype="0" accel="50000" decel="50000" fill="hold" grpId="1" nodeType="withEffect">
                                  <p:stCondLst>
                                    <p:cond delay="1000"/>
                                  </p:stCondLst>
                                  <p:childTnLst>
                                    <p:animMotion origin="layout" path="M 0.04652 0.00139 L -0.36997 0.00139 " pathEditMode="relative" rAng="0" ptsTypes="AA">
                                      <p:cBhvr>
                                        <p:cTn id="44" dur="4000" fill="hold"/>
                                        <p:tgtEl>
                                          <p:spTgt spid="6">
                                            <p:txEl>
                                              <p:pRg st="0" end="0"/>
                                            </p:txEl>
                                          </p:spTgt>
                                        </p:tgtEl>
                                        <p:attrNameLst>
                                          <p:attrName>ppt_x</p:attrName>
                                          <p:attrName>ppt_y</p:attrName>
                                        </p:attrNameLst>
                                      </p:cBhvr>
                                      <p:rCtr x="-20833" y="0"/>
                                    </p:animMotion>
                                  </p:childTnLst>
                                </p:cTn>
                              </p:par>
                              <p:par>
                                <p:cTn id="45" presetID="63" presetClass="path" presetSubtype="0" accel="50000" decel="50000" fill="hold" grpId="1" nodeType="withEffect">
                                  <p:stCondLst>
                                    <p:cond delay="1000"/>
                                  </p:stCondLst>
                                  <p:childTnLst>
                                    <p:animMotion origin="layout" path="M -1.38889E-6 -2.96296E-6 L 0.63455 0.04792 " pathEditMode="relative" rAng="0" ptsTypes="AA">
                                      <p:cBhvr>
                                        <p:cTn id="46" dur="2000" fill="hold"/>
                                        <p:tgtEl>
                                          <p:spTgt spid="8"/>
                                        </p:tgtEl>
                                        <p:attrNameLst>
                                          <p:attrName>ppt_x</p:attrName>
                                          <p:attrName>ppt_y</p:attrName>
                                        </p:attrNameLst>
                                      </p:cBhvr>
                                      <p:rCtr x="31719" y="2384"/>
                                    </p:animMotion>
                                  </p:childTnLst>
                                </p:cTn>
                              </p:par>
                              <p:par>
                                <p:cTn id="47" presetID="63" presetClass="path" presetSubtype="0" accel="50000" decel="50000" fill="hold" grpId="1" nodeType="withEffect">
                                  <p:stCondLst>
                                    <p:cond delay="1000"/>
                                  </p:stCondLst>
                                  <p:childTnLst>
                                    <p:animMotion origin="layout" path="M 5.55556E-7 -2.59259E-6 L 0.12535 -0.11435 " pathEditMode="relative" rAng="0" ptsTypes="AA">
                                      <p:cBhvr>
                                        <p:cTn id="48" dur="2000" fill="hold"/>
                                        <p:tgtEl>
                                          <p:spTgt spid="10"/>
                                        </p:tgtEl>
                                        <p:attrNameLst>
                                          <p:attrName>ppt_x</p:attrName>
                                          <p:attrName>ppt_y</p:attrName>
                                        </p:attrNameLst>
                                      </p:cBhvr>
                                      <p:rCtr x="6267" y="-5718"/>
                                    </p:animMotion>
                                  </p:childTnLst>
                                </p:cTn>
                              </p:par>
                              <p:par>
                                <p:cTn id="49" presetID="63" presetClass="path" presetSubtype="0" accel="50000" decel="50000" fill="hold" grpId="1" nodeType="withEffect">
                                  <p:stCondLst>
                                    <p:cond delay="1000"/>
                                  </p:stCondLst>
                                  <p:childTnLst>
                                    <p:animMotion origin="layout" path="M -3.05556E-6 3.7037E-6 L -0.13402 -0.21528 " pathEditMode="relative" rAng="0" ptsTypes="AA">
                                      <p:cBhvr>
                                        <p:cTn id="50" dur="2000" fill="hold"/>
                                        <p:tgtEl>
                                          <p:spTgt spid="11"/>
                                        </p:tgtEl>
                                        <p:attrNameLst>
                                          <p:attrName>ppt_x</p:attrName>
                                          <p:attrName>ppt_y</p:attrName>
                                        </p:attrNameLst>
                                      </p:cBhvr>
                                      <p:rCtr x="-6701" y="-10764"/>
                                    </p:animMotion>
                                  </p:childTnLst>
                                </p:cTn>
                              </p:par>
                              <p:par>
                                <p:cTn id="51" presetID="63" presetClass="path" presetSubtype="0" accel="50000" decel="50000" fill="hold" grpId="1" nodeType="withEffect">
                                  <p:stCondLst>
                                    <p:cond delay="1000"/>
                                  </p:stCondLst>
                                  <p:childTnLst>
                                    <p:animMotion origin="layout" path="M 3.33333E-6 4.44444E-6 L 0.50625 0.03148 " pathEditMode="relative" rAng="0" ptsTypes="AA">
                                      <p:cBhvr>
                                        <p:cTn id="52" dur="2000" fill="hold"/>
                                        <p:tgtEl>
                                          <p:spTgt spid="12"/>
                                        </p:tgtEl>
                                        <p:attrNameLst>
                                          <p:attrName>ppt_x</p:attrName>
                                          <p:attrName>ppt_y</p:attrName>
                                        </p:attrNameLst>
                                      </p:cBhvr>
                                      <p:rCtr x="25313" y="1574"/>
                                    </p:animMotion>
                                  </p:childTnLst>
                                </p:cTn>
                              </p:par>
                              <p:par>
                                <p:cTn id="53" presetID="63" presetClass="path" presetSubtype="0" accel="50000" decel="50000" fill="hold" grpId="1" nodeType="withEffect">
                                  <p:stCondLst>
                                    <p:cond delay="1000"/>
                                  </p:stCondLst>
                                  <p:childTnLst>
                                    <p:animMotion origin="layout" path="M -2.77778E-6 4.07407E-6 L 0.1316 -0.09237 " pathEditMode="relative" rAng="0" ptsTypes="AA">
                                      <p:cBhvr>
                                        <p:cTn id="54" dur="2000" fill="hold"/>
                                        <p:tgtEl>
                                          <p:spTgt spid="13"/>
                                        </p:tgtEl>
                                        <p:attrNameLst>
                                          <p:attrName>ppt_x</p:attrName>
                                          <p:attrName>ppt_y</p:attrName>
                                        </p:attrNameLst>
                                      </p:cBhvr>
                                      <p:rCtr x="6580" y="-4630"/>
                                    </p:animMotion>
                                  </p:childTnLst>
                                </p:cTn>
                              </p:par>
                              <p:par>
                                <p:cTn id="55" presetID="10" presetClass="entr" presetSubtype="0" fill="hold" grpId="0" nodeType="withEffect">
                                  <p:stCondLst>
                                    <p:cond delay="100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1" grpId="0" animBg="1"/>
      <p:bldP spid="11" grpId="1" animBg="1"/>
      <p:bldP spid="12" grpId="0" animBg="1"/>
      <p:bldP spid="12" grpId="1" animBg="1"/>
      <p:bldP spid="8" grpId="0" animBg="1"/>
      <p:bldP spid="8" grpId="1" animBg="1"/>
      <p:bldP spid="18" grpId="0" animBg="1"/>
      <p:bldP spid="19" grpId="0" animBg="1"/>
      <p:bldP spid="10" grpId="0" animBg="1"/>
      <p:bldP spid="10" grpId="1" animBg="1"/>
      <p:bldP spid="13" grpId="0" animBg="1"/>
      <p:bldP spid="13" grpId="1" animBg="1"/>
      <p:bldP spid="6" grpId="0" uiExpand="1" build="p" animBg="1"/>
      <p:bldP spid="6" grpId="1" uiExpand="1" build="p" animBg="1"/>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pPr>
              <a:spcAft>
                <a:spcPts val="1000"/>
              </a:spcAft>
            </a:pPr>
            <a:r>
              <a:rPr lang="en-US" dirty="0"/>
              <a:t>To strengthen current leadership and management skills with new fresh concepts. </a:t>
            </a:r>
          </a:p>
          <a:p>
            <a:pPr>
              <a:spcAft>
                <a:spcPts val="1000"/>
              </a:spcAft>
            </a:pPr>
            <a:r>
              <a:rPr lang="en-US" dirty="0"/>
              <a:t>This training will explore the key areas below:</a:t>
            </a:r>
          </a:p>
          <a:p>
            <a:pPr marL="1200150" lvl="1" indent="-457200"/>
            <a:r>
              <a:rPr lang="en-US" dirty="0"/>
              <a:t>Redefining leadership</a:t>
            </a:r>
          </a:p>
          <a:p>
            <a:pPr marL="1200150" lvl="1" indent="-457200"/>
            <a:r>
              <a:rPr lang="en-US" dirty="0"/>
              <a:t>Emphasizing leadership qualities </a:t>
            </a:r>
          </a:p>
          <a:p>
            <a:pPr marL="1200150" lvl="1" indent="-457200"/>
            <a:r>
              <a:rPr lang="en-US" dirty="0"/>
              <a:t>Practicing positive leadership </a:t>
            </a:r>
          </a:p>
          <a:p>
            <a:pPr marL="1200150" lvl="1" indent="-457200"/>
            <a:r>
              <a:rPr lang="en-US" dirty="0"/>
              <a:t>Creating SMART goals</a:t>
            </a:r>
          </a:p>
          <a:p>
            <a:pPr marL="457200" indent="-457200">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p:txBody>
          <a:bodyPr/>
          <a:lstStyle/>
          <a:p>
            <a:pPr>
              <a:defRPr/>
            </a:pPr>
            <a:fld id="{EE9C2CDE-449F-4D27-A0C1-7445CF681E3A}" type="slidenum">
              <a:rPr lang="en-US" smtClean="0"/>
              <a:pPr>
                <a:defRPr/>
              </a:pPr>
              <a:t>4</a:t>
            </a:fld>
            <a:endParaRPr lang="en-US" dirty="0"/>
          </a:p>
        </p:txBody>
      </p:sp>
    </p:spTree>
    <p:extLst>
      <p:ext uri="{BB962C8B-B14F-4D97-AF65-F5344CB8AC3E}">
        <p14:creationId xmlns:p14="http://schemas.microsoft.com/office/powerpoint/2010/main" val="1552019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4601339" y="0"/>
            <a:ext cx="630950" cy="708989"/>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Oval 13"/>
          <p:cNvSpPr/>
          <p:nvPr/>
        </p:nvSpPr>
        <p:spPr>
          <a:xfrm>
            <a:off x="2666082" y="0"/>
            <a:ext cx="1167789" cy="708989"/>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Oval 14"/>
          <p:cNvSpPr/>
          <p:nvPr/>
        </p:nvSpPr>
        <p:spPr>
          <a:xfrm>
            <a:off x="2313542" y="0"/>
            <a:ext cx="749148" cy="424212"/>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Oval 15"/>
          <p:cNvSpPr/>
          <p:nvPr/>
        </p:nvSpPr>
        <p:spPr>
          <a:xfrm>
            <a:off x="2099435" y="172028"/>
            <a:ext cx="398404" cy="364931"/>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6"/>
          <p:cNvSpPr/>
          <p:nvPr/>
        </p:nvSpPr>
        <p:spPr>
          <a:xfrm>
            <a:off x="2313542" y="0"/>
            <a:ext cx="1641513" cy="88135"/>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8" name="Title 1"/>
          <p:cNvSpPr txBox="1">
            <a:spLocks/>
          </p:cNvSpPr>
          <p:nvPr/>
        </p:nvSpPr>
        <p:spPr>
          <a:xfrm>
            <a:off x="545400" y="307271"/>
            <a:ext cx="6942854" cy="114300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1" kern="1200">
                <a:solidFill>
                  <a:schemeClr val="tx1"/>
                </a:solidFill>
                <a:latin typeface="+mj-lt"/>
                <a:ea typeface="+mj-ea"/>
                <a:cs typeface="+mj-cs"/>
              </a:defRPr>
            </a:lvl1pPr>
          </a:lstStyle>
          <a:p>
            <a:r>
              <a:rPr lang="en-US" dirty="0">
                <a:solidFill>
                  <a:srgbClr val="000000"/>
                </a:solidFill>
              </a:rPr>
              <a:t>Self-Reflection</a:t>
            </a:r>
          </a:p>
        </p:txBody>
      </p:sp>
      <p:pic>
        <p:nvPicPr>
          <p:cNvPr id="2" name="Picture 1"/>
          <p:cNvPicPr>
            <a:picLocks noChangeAspect="1"/>
          </p:cNvPicPr>
          <p:nvPr/>
        </p:nvPicPr>
        <p:blipFill>
          <a:blip r:embed="rId3"/>
          <a:stretch>
            <a:fillRect/>
          </a:stretch>
        </p:blipFill>
        <p:spPr>
          <a:xfrm flipH="1">
            <a:off x="4992479" y="-4262"/>
            <a:ext cx="4913521" cy="2805327"/>
          </a:xfrm>
          <a:prstGeom prst="rect">
            <a:avLst/>
          </a:prstGeom>
        </p:spPr>
      </p:pic>
      <p:sp>
        <p:nvSpPr>
          <p:cNvPr id="19" name="Title 1"/>
          <p:cNvSpPr txBox="1">
            <a:spLocks/>
          </p:cNvSpPr>
          <p:nvPr/>
        </p:nvSpPr>
        <p:spPr>
          <a:xfrm>
            <a:off x="1104914" y="2566497"/>
            <a:ext cx="6942854"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kern="1200">
                <a:solidFill>
                  <a:schemeClr val="tx1"/>
                </a:solidFill>
                <a:latin typeface="+mj-lt"/>
                <a:ea typeface="+mj-ea"/>
                <a:cs typeface="+mj-cs"/>
              </a:defRPr>
            </a:lvl1pPr>
          </a:lstStyle>
          <a:p>
            <a:pPr algn="ctr"/>
            <a:r>
              <a:rPr lang="en-US" sz="3200" b="0" dirty="0">
                <a:solidFill>
                  <a:srgbClr val="000000"/>
                </a:solidFill>
              </a:rPr>
              <a:t>How many of you are completely comfortable calling yourself a leader?</a:t>
            </a:r>
          </a:p>
        </p:txBody>
      </p:sp>
      <p:pic>
        <p:nvPicPr>
          <p:cNvPr id="10" name="Picture 9"/>
          <p:cNvPicPr>
            <a:picLocks noChangeAspect="1"/>
          </p:cNvPicPr>
          <p:nvPr/>
        </p:nvPicPr>
        <p:blipFill>
          <a:blip r:embed="rId3"/>
          <a:stretch>
            <a:fillRect/>
          </a:stretch>
        </p:blipFill>
        <p:spPr>
          <a:xfrm flipH="1">
            <a:off x="4953879" y="0"/>
            <a:ext cx="4913521" cy="2805327"/>
          </a:xfrm>
          <a:prstGeom prst="rect">
            <a:avLst/>
          </a:prstGeom>
        </p:spPr>
      </p:pic>
      <p:pic>
        <p:nvPicPr>
          <p:cNvPr id="11" name="Picture 10"/>
          <p:cNvPicPr>
            <a:picLocks noChangeAspect="1"/>
          </p:cNvPicPr>
          <p:nvPr/>
        </p:nvPicPr>
        <p:blipFill>
          <a:blip r:embed="rId3"/>
          <a:stretch>
            <a:fillRect/>
          </a:stretch>
        </p:blipFill>
        <p:spPr>
          <a:xfrm flipH="1">
            <a:off x="4882268" y="0"/>
            <a:ext cx="4913521" cy="2805327"/>
          </a:xfrm>
          <a:prstGeom prst="rect">
            <a:avLst/>
          </a:prstGeom>
        </p:spPr>
      </p:pic>
      <p:pic>
        <p:nvPicPr>
          <p:cNvPr id="12" name="Picture 11"/>
          <p:cNvPicPr>
            <a:picLocks noChangeAspect="1"/>
          </p:cNvPicPr>
          <p:nvPr/>
        </p:nvPicPr>
        <p:blipFill>
          <a:blip r:embed="rId3"/>
          <a:stretch>
            <a:fillRect/>
          </a:stretch>
        </p:blipFill>
        <p:spPr>
          <a:xfrm flipH="1">
            <a:off x="4810657" y="-8524"/>
            <a:ext cx="4913521" cy="2805327"/>
          </a:xfrm>
          <a:prstGeom prst="rect">
            <a:avLst/>
          </a:prstGeom>
        </p:spPr>
      </p:pic>
      <p:pic>
        <p:nvPicPr>
          <p:cNvPr id="20" name="Picture 19"/>
          <p:cNvPicPr>
            <a:picLocks noChangeAspect="1"/>
          </p:cNvPicPr>
          <p:nvPr/>
        </p:nvPicPr>
        <p:blipFill>
          <a:blip r:embed="rId3"/>
          <a:stretch>
            <a:fillRect/>
          </a:stretch>
        </p:blipFill>
        <p:spPr>
          <a:xfrm flipH="1">
            <a:off x="4695415" y="-8524"/>
            <a:ext cx="4913521" cy="2805327"/>
          </a:xfrm>
          <a:prstGeom prst="rect">
            <a:avLst/>
          </a:prstGeom>
        </p:spPr>
      </p:pic>
      <p:pic>
        <p:nvPicPr>
          <p:cNvPr id="21" name="Picture 20"/>
          <p:cNvPicPr>
            <a:picLocks noChangeAspect="1"/>
          </p:cNvPicPr>
          <p:nvPr/>
        </p:nvPicPr>
        <p:blipFill>
          <a:blip r:embed="rId3"/>
          <a:stretch>
            <a:fillRect/>
          </a:stretch>
        </p:blipFill>
        <p:spPr>
          <a:xfrm flipH="1">
            <a:off x="4576715" y="-8524"/>
            <a:ext cx="4913521" cy="2805327"/>
          </a:xfrm>
          <a:prstGeom prst="rect">
            <a:avLst/>
          </a:prstGeom>
        </p:spPr>
      </p:pic>
      <p:pic>
        <p:nvPicPr>
          <p:cNvPr id="22" name="Picture 21"/>
          <p:cNvPicPr>
            <a:picLocks noChangeAspect="1"/>
          </p:cNvPicPr>
          <p:nvPr/>
        </p:nvPicPr>
        <p:blipFill>
          <a:blip r:embed="rId3"/>
          <a:stretch>
            <a:fillRect/>
          </a:stretch>
        </p:blipFill>
        <p:spPr>
          <a:xfrm flipH="1">
            <a:off x="4523796" y="0"/>
            <a:ext cx="4913521" cy="2805327"/>
          </a:xfrm>
          <a:prstGeom prst="rect">
            <a:avLst/>
          </a:prstGeom>
        </p:spPr>
      </p:pic>
    </p:spTree>
    <p:extLst>
      <p:ext uri="{BB962C8B-B14F-4D97-AF65-F5344CB8AC3E}">
        <p14:creationId xmlns:p14="http://schemas.microsoft.com/office/powerpoint/2010/main" val="170226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Horizontal)">
                                      <p:cBhvr>
                                        <p:cTn id="7" dur="500"/>
                                        <p:tgtEl>
                                          <p:spTgt spid="10"/>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Horizontal)">
                                      <p:cBhvr>
                                        <p:cTn id="11" dur="500"/>
                                        <p:tgtEl>
                                          <p:spTgt spid="11"/>
                                        </p:tgtEl>
                                      </p:cBhvr>
                                    </p:animEffect>
                                  </p:childTnLst>
                                </p:cTn>
                              </p:par>
                            </p:childTnLst>
                          </p:cTn>
                        </p:par>
                        <p:par>
                          <p:cTn id="12" fill="hold">
                            <p:stCondLst>
                              <p:cond delay="1000"/>
                            </p:stCondLst>
                            <p:childTnLst>
                              <p:par>
                                <p:cTn id="13" presetID="16" presetClass="entr" presetSubtype="42"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outHorizontal)">
                                      <p:cBhvr>
                                        <p:cTn id="15" dur="500"/>
                                        <p:tgtEl>
                                          <p:spTgt spid="12"/>
                                        </p:tgtEl>
                                      </p:cBhvr>
                                    </p:animEffect>
                                  </p:childTnLst>
                                </p:cTn>
                              </p:par>
                            </p:childTnLst>
                          </p:cTn>
                        </p:par>
                        <p:par>
                          <p:cTn id="16" fill="hold">
                            <p:stCondLst>
                              <p:cond delay="1500"/>
                            </p:stCondLst>
                            <p:childTnLst>
                              <p:par>
                                <p:cTn id="17" presetID="16" presetClass="entr" presetSubtype="4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outHorizontal)">
                                      <p:cBhvr>
                                        <p:cTn id="19" dur="500"/>
                                        <p:tgtEl>
                                          <p:spTgt spid="20"/>
                                        </p:tgtEl>
                                      </p:cBhvr>
                                    </p:animEffect>
                                  </p:childTnLst>
                                </p:cTn>
                              </p:par>
                            </p:childTnLst>
                          </p:cTn>
                        </p:par>
                        <p:par>
                          <p:cTn id="20" fill="hold">
                            <p:stCondLst>
                              <p:cond delay="2000"/>
                            </p:stCondLst>
                            <p:childTnLst>
                              <p:par>
                                <p:cTn id="21" presetID="16" presetClass="entr" presetSubtype="42"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outHorizontal)">
                                      <p:cBhvr>
                                        <p:cTn id="23" dur="500"/>
                                        <p:tgtEl>
                                          <p:spTgt spid="21"/>
                                        </p:tgtEl>
                                      </p:cBhvr>
                                    </p:animEffect>
                                  </p:childTnLst>
                                </p:cTn>
                              </p:par>
                            </p:childTnLst>
                          </p:cTn>
                        </p:par>
                        <p:par>
                          <p:cTn id="24" fill="hold">
                            <p:stCondLst>
                              <p:cond delay="2500"/>
                            </p:stCondLst>
                            <p:childTnLst>
                              <p:par>
                                <p:cTn id="25" presetID="16" presetClass="entr" presetSubtype="42"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outHorizontal)">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0190" b="3239"/>
          <a:stretch/>
        </p:blipFill>
        <p:spPr>
          <a:xfrm>
            <a:off x="5943600" y="0"/>
            <a:ext cx="3200400" cy="5751095"/>
          </a:xfrm>
          <a:prstGeom prst="rect">
            <a:avLst/>
          </a:prstGeom>
        </p:spPr>
      </p:pic>
      <p:sp>
        <p:nvSpPr>
          <p:cNvPr id="2" name="Title 1"/>
          <p:cNvSpPr>
            <a:spLocks noGrp="1"/>
          </p:cNvSpPr>
          <p:nvPr>
            <p:ph type="title"/>
          </p:nvPr>
        </p:nvSpPr>
        <p:spPr/>
        <p:txBody>
          <a:bodyPr/>
          <a:lstStyle/>
          <a:p>
            <a:r>
              <a:rPr lang="en-US" dirty="0"/>
              <a:t>Leadership is Within</a:t>
            </a:r>
          </a:p>
        </p:txBody>
      </p:sp>
      <p:sp>
        <p:nvSpPr>
          <p:cNvPr id="3" name="Content Placeholder 2"/>
          <p:cNvSpPr>
            <a:spLocks noGrp="1"/>
          </p:cNvSpPr>
          <p:nvPr>
            <p:ph idx="1"/>
          </p:nvPr>
        </p:nvSpPr>
        <p:spPr>
          <a:xfrm>
            <a:off x="507536" y="1553793"/>
            <a:ext cx="8026863" cy="4525963"/>
          </a:xfrm>
        </p:spPr>
        <p:txBody>
          <a:bodyPr/>
          <a:lstStyle/>
          <a:p>
            <a:pPr>
              <a:spcAft>
                <a:spcPts val="1000"/>
              </a:spcAft>
            </a:pPr>
            <a:r>
              <a:rPr lang="en-US" sz="2600" dirty="0"/>
              <a:t>Leadership is not bigger than us, and certainly not beyond us. We have taken the title “leader” and treated it as if it’s something that we don’t deserve. </a:t>
            </a:r>
          </a:p>
          <a:p>
            <a:pPr>
              <a:spcAft>
                <a:spcPts val="1000"/>
              </a:spcAft>
            </a:pPr>
            <a:r>
              <a:rPr lang="en-US" sz="2600" dirty="0"/>
              <a:t>Many people think that being a leader is about:</a:t>
            </a:r>
          </a:p>
          <a:p>
            <a:pPr lvl="1">
              <a:spcAft>
                <a:spcPts val="400"/>
              </a:spcAft>
            </a:pPr>
            <a:r>
              <a:rPr lang="en-US" sz="2400" dirty="0"/>
              <a:t>Titles or positions</a:t>
            </a:r>
          </a:p>
          <a:p>
            <a:pPr lvl="1">
              <a:spcAft>
                <a:spcPts val="400"/>
              </a:spcAft>
            </a:pPr>
            <a:r>
              <a:rPr lang="en-US" sz="2400" dirty="0"/>
              <a:t>Controlling people</a:t>
            </a:r>
          </a:p>
          <a:p>
            <a:pPr lvl="1">
              <a:spcAft>
                <a:spcPts val="3000"/>
              </a:spcAft>
            </a:pPr>
            <a:r>
              <a:rPr lang="en-US" sz="2400" dirty="0"/>
              <a:t>Changing the world</a:t>
            </a:r>
          </a:p>
          <a:p>
            <a:pPr>
              <a:spcAft>
                <a:spcPts val="400"/>
              </a:spcAft>
            </a:pPr>
            <a:r>
              <a:rPr lang="en-US" sz="2600" i="1" dirty="0"/>
              <a:t>What is leadership about?</a:t>
            </a:r>
          </a:p>
          <a:p>
            <a:pPr marL="457200" lvl="1" indent="0">
              <a:buNone/>
            </a:pPr>
            <a:endParaRPr lang="en-US" dirty="0"/>
          </a:p>
          <a:p>
            <a:endParaRPr lang="en-US" dirty="0"/>
          </a:p>
        </p:txBody>
      </p:sp>
    </p:spTree>
    <p:extLst>
      <p:ext uri="{BB962C8B-B14F-4D97-AF65-F5344CB8AC3E}">
        <p14:creationId xmlns:p14="http://schemas.microsoft.com/office/powerpoint/2010/main" val="3189359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Redefining Leadership</a:t>
            </a:r>
          </a:p>
        </p:txBody>
      </p:sp>
      <p:sp>
        <p:nvSpPr>
          <p:cNvPr id="5" name="Flowchart: Delay 4"/>
          <p:cNvSpPr/>
          <p:nvPr/>
        </p:nvSpPr>
        <p:spPr>
          <a:xfrm>
            <a:off x="0" y="1358900"/>
            <a:ext cx="4572000" cy="4508500"/>
          </a:xfrm>
          <a:prstGeom prst="flowChartDelay">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 name="Diagram 3"/>
          <p:cNvGraphicFramePr/>
          <p:nvPr>
            <p:extLst>
              <p:ext uri="{D42A27DB-BD31-4B8C-83A1-F6EECF244321}">
                <p14:modId xmlns:p14="http://schemas.microsoft.com/office/powerpoint/2010/main" val="2693819241"/>
              </p:ext>
            </p:extLst>
          </p:nvPr>
        </p:nvGraphicFramePr>
        <p:xfrm>
          <a:off x="3798947" y="1600200"/>
          <a:ext cx="486987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382566" y="3047141"/>
            <a:ext cx="3550762" cy="1170118"/>
          </a:xfrm>
        </p:spPr>
        <p:txBody>
          <a:bodyPr>
            <a:normAutofit fontScale="92500" lnSpcReduction="10000"/>
          </a:bodyPr>
          <a:lstStyle/>
          <a:p>
            <a:pPr algn="ctr">
              <a:spcAft>
                <a:spcPts val="1000"/>
              </a:spcAft>
            </a:pPr>
            <a:r>
              <a:rPr lang="en-US" dirty="0"/>
              <a:t>Leadership is the ability to impact others through our actions.</a:t>
            </a:r>
          </a:p>
        </p:txBody>
      </p:sp>
      <p:sp>
        <p:nvSpPr>
          <p:cNvPr id="6" name="Content Placeholder 2"/>
          <p:cNvSpPr txBox="1">
            <a:spLocks/>
          </p:cNvSpPr>
          <p:nvPr/>
        </p:nvSpPr>
        <p:spPr>
          <a:xfrm>
            <a:off x="214847" y="3365500"/>
            <a:ext cx="3886200" cy="53340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800" kern="1200">
                <a:solidFill>
                  <a:srgbClr val="030503"/>
                </a:solidFill>
                <a:latin typeface="+mn-lt"/>
                <a:ea typeface="+mn-ea"/>
                <a:cs typeface="+mn-cs"/>
              </a:defRPr>
            </a:lvl1pPr>
            <a:lvl2pPr marL="742950" indent="-285750" algn="l" defTabSz="457200" rtl="0" eaLnBrk="1" latinLnBrk="0" hangingPunct="1">
              <a:spcBef>
                <a:spcPct val="20000"/>
              </a:spcBef>
              <a:buFont typeface="Wingdings" panose="05000000000000000000" pitchFamily="2" charset="2"/>
              <a:buChar char="Ø"/>
              <a:defRPr sz="2600" kern="1200">
                <a:solidFill>
                  <a:srgbClr val="030503"/>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30503"/>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30503"/>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3050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fontAlgn="auto">
              <a:spcAft>
                <a:spcPts val="1000"/>
              </a:spcAft>
            </a:pPr>
            <a:r>
              <a:rPr lang="en-US" dirty="0"/>
              <a:t>Being a leader is about:</a:t>
            </a:r>
          </a:p>
        </p:txBody>
      </p:sp>
    </p:spTree>
    <p:extLst>
      <p:ext uri="{BB962C8B-B14F-4D97-AF65-F5344CB8AC3E}">
        <p14:creationId xmlns:p14="http://schemas.microsoft.com/office/powerpoint/2010/main" val="37306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xit" presetSubtype="0" fill="hold" grpId="0" nodeType="withEffect">
                                  <p:stCondLst>
                                    <p:cond delay="0"/>
                                  </p:stCondLst>
                                  <p:childTnLst>
                                    <p:animEffect transition="out" filter="fade">
                                      <p:cBhvr>
                                        <p:cTn id="9" dur="500"/>
                                        <p:tgtEl>
                                          <p:spTgt spid="3">
                                            <p:txEl>
                                              <p:pRg st="0" end="0"/>
                                            </p:txEl>
                                          </p:spTgt>
                                        </p:tgtEl>
                                      </p:cBhvr>
                                    </p:animEffect>
                                    <p:set>
                                      <p:cBhvr>
                                        <p:cTn id="10" dur="1" fill="hold">
                                          <p:stCondLst>
                                            <p:cond delay="499"/>
                                          </p:stCondLst>
                                        </p:cTn>
                                        <p:tgtEl>
                                          <p:spTgt spid="3">
                                            <p:txEl>
                                              <p:pRg st="0" end="0"/>
                                            </p:txEl>
                                          </p:spTgt>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4">
                                            <p:graphicEl>
                                              <a:dgm id="{E352F4A2-8BC4-45B5-9BC5-C0714C945490}"/>
                                            </p:graphicEl>
                                          </p:spTgt>
                                        </p:tgtEl>
                                        <p:attrNameLst>
                                          <p:attrName>style.visibility</p:attrName>
                                        </p:attrNameLst>
                                      </p:cBhvr>
                                      <p:to>
                                        <p:strVal val="visible"/>
                                      </p:to>
                                    </p:set>
                                    <p:animEffect transition="in" filter="fade">
                                      <p:cBhvr>
                                        <p:cTn id="13" dur="500"/>
                                        <p:tgtEl>
                                          <p:spTgt spid="4">
                                            <p:graphicEl>
                                              <a:dgm id="{E352F4A2-8BC4-45B5-9BC5-C0714C945490}"/>
                                            </p:graphicEl>
                                          </p:spTgt>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graphicEl>
                                              <a:dgm id="{B094554A-AE93-4513-9689-ADF28F800311}"/>
                                            </p:graphicEl>
                                          </p:spTgt>
                                        </p:tgtEl>
                                        <p:attrNameLst>
                                          <p:attrName>style.visibility</p:attrName>
                                        </p:attrNameLst>
                                      </p:cBhvr>
                                      <p:to>
                                        <p:strVal val="visible"/>
                                      </p:to>
                                    </p:set>
                                    <p:animEffect transition="in" filter="fade">
                                      <p:cBhvr>
                                        <p:cTn id="16" dur="1000"/>
                                        <p:tgtEl>
                                          <p:spTgt spid="4">
                                            <p:graphicEl>
                                              <a:dgm id="{B094554A-AE93-4513-9689-ADF28F800311}"/>
                                            </p:graphicEl>
                                          </p:spTgt>
                                        </p:tgtEl>
                                      </p:cBhvr>
                                    </p:animEffect>
                                    <p:anim calcmode="lin" valueType="num">
                                      <p:cBhvr>
                                        <p:cTn id="17" dur="1000" fill="hold"/>
                                        <p:tgtEl>
                                          <p:spTgt spid="4">
                                            <p:graphicEl>
                                              <a:dgm id="{B094554A-AE93-4513-9689-ADF28F800311}"/>
                                            </p:graphicEl>
                                          </p:spTgt>
                                        </p:tgtEl>
                                        <p:attrNameLst>
                                          <p:attrName>ppt_x</p:attrName>
                                        </p:attrNameLst>
                                      </p:cBhvr>
                                      <p:tavLst>
                                        <p:tav tm="0">
                                          <p:val>
                                            <p:strVal val="#ppt_x"/>
                                          </p:val>
                                        </p:tav>
                                        <p:tav tm="100000">
                                          <p:val>
                                            <p:strVal val="#ppt_x"/>
                                          </p:val>
                                        </p:tav>
                                      </p:tavLst>
                                    </p:anim>
                                    <p:anim calcmode="lin" valueType="num">
                                      <p:cBhvr>
                                        <p:cTn id="18" dur="1000" fill="hold"/>
                                        <p:tgtEl>
                                          <p:spTgt spid="4">
                                            <p:graphicEl>
                                              <a:dgm id="{B094554A-AE93-4513-9689-ADF28F800311}"/>
                                            </p:graphic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
                                            <p:graphicEl>
                                              <a:dgm id="{4CFF5E4F-9C17-4911-9252-7BB0FE81288C}"/>
                                            </p:graphicEl>
                                          </p:spTgt>
                                        </p:tgtEl>
                                        <p:attrNameLst>
                                          <p:attrName>style.visibility</p:attrName>
                                        </p:attrNameLst>
                                      </p:cBhvr>
                                      <p:to>
                                        <p:strVal val="visible"/>
                                      </p:to>
                                    </p:set>
                                    <p:animEffect transition="in" filter="fade">
                                      <p:cBhvr>
                                        <p:cTn id="21" dur="1000"/>
                                        <p:tgtEl>
                                          <p:spTgt spid="4">
                                            <p:graphicEl>
                                              <a:dgm id="{4CFF5E4F-9C17-4911-9252-7BB0FE81288C}"/>
                                            </p:graphicEl>
                                          </p:spTgt>
                                        </p:tgtEl>
                                      </p:cBhvr>
                                    </p:animEffect>
                                    <p:anim calcmode="lin" valueType="num">
                                      <p:cBhvr>
                                        <p:cTn id="22" dur="1000" fill="hold"/>
                                        <p:tgtEl>
                                          <p:spTgt spid="4">
                                            <p:graphicEl>
                                              <a:dgm id="{4CFF5E4F-9C17-4911-9252-7BB0FE81288C}"/>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4CFF5E4F-9C17-4911-9252-7BB0FE81288C}"/>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32B28A83-CA79-4048-9E48-5F2EFC9FC68C}"/>
                                            </p:graphicEl>
                                          </p:spTgt>
                                        </p:tgtEl>
                                        <p:attrNameLst>
                                          <p:attrName>style.visibility</p:attrName>
                                        </p:attrNameLst>
                                      </p:cBhvr>
                                      <p:to>
                                        <p:strVal val="visible"/>
                                      </p:to>
                                    </p:set>
                                    <p:animEffect transition="in" filter="fade">
                                      <p:cBhvr>
                                        <p:cTn id="28" dur="1000"/>
                                        <p:tgtEl>
                                          <p:spTgt spid="4">
                                            <p:graphicEl>
                                              <a:dgm id="{32B28A83-CA79-4048-9E48-5F2EFC9FC68C}"/>
                                            </p:graphicEl>
                                          </p:spTgt>
                                        </p:tgtEl>
                                      </p:cBhvr>
                                    </p:animEffect>
                                    <p:anim calcmode="lin" valueType="num">
                                      <p:cBhvr>
                                        <p:cTn id="29" dur="1000" fill="hold"/>
                                        <p:tgtEl>
                                          <p:spTgt spid="4">
                                            <p:graphicEl>
                                              <a:dgm id="{32B28A83-CA79-4048-9E48-5F2EFC9FC68C}"/>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32B28A83-CA79-4048-9E48-5F2EFC9FC68C}"/>
                                            </p:graphic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
                                            <p:graphicEl>
                                              <a:dgm id="{C6BF06DE-6A5D-4C74-A97D-8FF4AC82DE36}"/>
                                            </p:graphicEl>
                                          </p:spTgt>
                                        </p:tgtEl>
                                        <p:attrNameLst>
                                          <p:attrName>style.visibility</p:attrName>
                                        </p:attrNameLst>
                                      </p:cBhvr>
                                      <p:to>
                                        <p:strVal val="visible"/>
                                      </p:to>
                                    </p:set>
                                    <p:animEffect transition="in" filter="fade">
                                      <p:cBhvr>
                                        <p:cTn id="33" dur="1000"/>
                                        <p:tgtEl>
                                          <p:spTgt spid="4">
                                            <p:graphicEl>
                                              <a:dgm id="{C6BF06DE-6A5D-4C74-A97D-8FF4AC82DE36}"/>
                                            </p:graphicEl>
                                          </p:spTgt>
                                        </p:tgtEl>
                                      </p:cBhvr>
                                    </p:animEffect>
                                    <p:anim calcmode="lin" valueType="num">
                                      <p:cBhvr>
                                        <p:cTn id="34" dur="1000" fill="hold"/>
                                        <p:tgtEl>
                                          <p:spTgt spid="4">
                                            <p:graphicEl>
                                              <a:dgm id="{C6BF06DE-6A5D-4C74-A97D-8FF4AC82DE36}"/>
                                            </p:graphicEl>
                                          </p:spTgt>
                                        </p:tgtEl>
                                        <p:attrNameLst>
                                          <p:attrName>ppt_x</p:attrName>
                                        </p:attrNameLst>
                                      </p:cBhvr>
                                      <p:tavLst>
                                        <p:tav tm="0">
                                          <p:val>
                                            <p:strVal val="#ppt_x"/>
                                          </p:val>
                                        </p:tav>
                                        <p:tav tm="100000">
                                          <p:val>
                                            <p:strVal val="#ppt_x"/>
                                          </p:val>
                                        </p:tav>
                                      </p:tavLst>
                                    </p:anim>
                                    <p:anim calcmode="lin" valueType="num">
                                      <p:cBhvr>
                                        <p:cTn id="35" dur="1000" fill="hold"/>
                                        <p:tgtEl>
                                          <p:spTgt spid="4">
                                            <p:graphicEl>
                                              <a:dgm id="{C6BF06DE-6A5D-4C74-A97D-8FF4AC82DE36}"/>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graphicEl>
                                              <a:dgm id="{4F3BE6F5-72BD-4CC8-AE8F-638B1E08CCC4}"/>
                                            </p:graphicEl>
                                          </p:spTgt>
                                        </p:tgtEl>
                                        <p:attrNameLst>
                                          <p:attrName>style.visibility</p:attrName>
                                        </p:attrNameLst>
                                      </p:cBhvr>
                                      <p:to>
                                        <p:strVal val="visible"/>
                                      </p:to>
                                    </p:set>
                                    <p:animEffect transition="in" filter="fade">
                                      <p:cBhvr>
                                        <p:cTn id="40" dur="1000"/>
                                        <p:tgtEl>
                                          <p:spTgt spid="4">
                                            <p:graphicEl>
                                              <a:dgm id="{4F3BE6F5-72BD-4CC8-AE8F-638B1E08CCC4}"/>
                                            </p:graphicEl>
                                          </p:spTgt>
                                        </p:tgtEl>
                                      </p:cBhvr>
                                    </p:animEffect>
                                    <p:anim calcmode="lin" valueType="num">
                                      <p:cBhvr>
                                        <p:cTn id="41" dur="1000" fill="hold"/>
                                        <p:tgtEl>
                                          <p:spTgt spid="4">
                                            <p:graphicEl>
                                              <a:dgm id="{4F3BE6F5-72BD-4CC8-AE8F-638B1E08CCC4}"/>
                                            </p:graphicEl>
                                          </p:spTgt>
                                        </p:tgtEl>
                                        <p:attrNameLst>
                                          <p:attrName>ppt_x</p:attrName>
                                        </p:attrNameLst>
                                      </p:cBhvr>
                                      <p:tavLst>
                                        <p:tav tm="0">
                                          <p:val>
                                            <p:strVal val="#ppt_x"/>
                                          </p:val>
                                        </p:tav>
                                        <p:tav tm="100000">
                                          <p:val>
                                            <p:strVal val="#ppt_x"/>
                                          </p:val>
                                        </p:tav>
                                      </p:tavLst>
                                    </p:anim>
                                    <p:anim calcmode="lin" valueType="num">
                                      <p:cBhvr>
                                        <p:cTn id="42" dur="1000" fill="hold"/>
                                        <p:tgtEl>
                                          <p:spTgt spid="4">
                                            <p:graphicEl>
                                              <a:dgm id="{4F3BE6F5-72BD-4CC8-AE8F-638B1E08CCC4}"/>
                                            </p:graphic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
                                            <p:graphicEl>
                                              <a:dgm id="{14137210-89E6-47B2-A58D-CB5707DEA2D8}"/>
                                            </p:graphicEl>
                                          </p:spTgt>
                                        </p:tgtEl>
                                        <p:attrNameLst>
                                          <p:attrName>style.visibility</p:attrName>
                                        </p:attrNameLst>
                                      </p:cBhvr>
                                      <p:to>
                                        <p:strVal val="visible"/>
                                      </p:to>
                                    </p:set>
                                    <p:animEffect transition="in" filter="fade">
                                      <p:cBhvr>
                                        <p:cTn id="45" dur="1000"/>
                                        <p:tgtEl>
                                          <p:spTgt spid="4">
                                            <p:graphicEl>
                                              <a:dgm id="{14137210-89E6-47B2-A58D-CB5707DEA2D8}"/>
                                            </p:graphicEl>
                                          </p:spTgt>
                                        </p:tgtEl>
                                      </p:cBhvr>
                                    </p:animEffect>
                                    <p:anim calcmode="lin" valueType="num">
                                      <p:cBhvr>
                                        <p:cTn id="46" dur="1000" fill="hold"/>
                                        <p:tgtEl>
                                          <p:spTgt spid="4">
                                            <p:graphicEl>
                                              <a:dgm id="{14137210-89E6-47B2-A58D-CB5707DEA2D8}"/>
                                            </p:graphicEl>
                                          </p:spTgt>
                                        </p:tgtEl>
                                        <p:attrNameLst>
                                          <p:attrName>ppt_x</p:attrName>
                                        </p:attrNameLst>
                                      </p:cBhvr>
                                      <p:tavLst>
                                        <p:tav tm="0">
                                          <p:val>
                                            <p:strVal val="#ppt_x"/>
                                          </p:val>
                                        </p:tav>
                                        <p:tav tm="100000">
                                          <p:val>
                                            <p:strVal val="#ppt_x"/>
                                          </p:val>
                                        </p:tav>
                                      </p:tavLst>
                                    </p:anim>
                                    <p:anim calcmode="lin" valueType="num">
                                      <p:cBhvr>
                                        <p:cTn id="47" dur="1000" fill="hold"/>
                                        <p:tgtEl>
                                          <p:spTgt spid="4">
                                            <p:graphicEl>
                                              <a:dgm id="{14137210-89E6-47B2-A58D-CB5707DEA2D8}"/>
                                            </p:graphic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4">
                                            <p:graphicEl>
                                              <a:dgm id="{E8B362B7-EE6D-4679-97CC-2FE0F1B4C8FE}"/>
                                            </p:graphicEl>
                                          </p:spTgt>
                                        </p:tgtEl>
                                        <p:attrNameLst>
                                          <p:attrName>style.visibility</p:attrName>
                                        </p:attrNameLst>
                                      </p:cBhvr>
                                      <p:to>
                                        <p:strVal val="visible"/>
                                      </p:to>
                                    </p:set>
                                    <p:animEffect transition="in" filter="fade">
                                      <p:cBhvr>
                                        <p:cTn id="52" dur="1000"/>
                                        <p:tgtEl>
                                          <p:spTgt spid="4">
                                            <p:graphicEl>
                                              <a:dgm id="{E8B362B7-EE6D-4679-97CC-2FE0F1B4C8FE}"/>
                                            </p:graphicEl>
                                          </p:spTgt>
                                        </p:tgtEl>
                                      </p:cBhvr>
                                    </p:animEffect>
                                    <p:anim calcmode="lin" valueType="num">
                                      <p:cBhvr>
                                        <p:cTn id="53" dur="1000" fill="hold"/>
                                        <p:tgtEl>
                                          <p:spTgt spid="4">
                                            <p:graphicEl>
                                              <a:dgm id="{E8B362B7-EE6D-4679-97CC-2FE0F1B4C8FE}"/>
                                            </p:graphicEl>
                                          </p:spTgt>
                                        </p:tgtEl>
                                        <p:attrNameLst>
                                          <p:attrName>ppt_x</p:attrName>
                                        </p:attrNameLst>
                                      </p:cBhvr>
                                      <p:tavLst>
                                        <p:tav tm="0">
                                          <p:val>
                                            <p:strVal val="#ppt_x"/>
                                          </p:val>
                                        </p:tav>
                                        <p:tav tm="100000">
                                          <p:val>
                                            <p:strVal val="#ppt_x"/>
                                          </p:val>
                                        </p:tav>
                                      </p:tavLst>
                                    </p:anim>
                                    <p:anim calcmode="lin" valueType="num">
                                      <p:cBhvr>
                                        <p:cTn id="54" dur="1000" fill="hold"/>
                                        <p:tgtEl>
                                          <p:spTgt spid="4">
                                            <p:graphicEl>
                                              <a:dgm id="{E8B362B7-EE6D-4679-97CC-2FE0F1B4C8FE}"/>
                                            </p:graphic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
                                            <p:graphicEl>
                                              <a:dgm id="{086C6282-8451-4FE2-883F-B399E06297A6}"/>
                                            </p:graphicEl>
                                          </p:spTgt>
                                        </p:tgtEl>
                                        <p:attrNameLst>
                                          <p:attrName>style.visibility</p:attrName>
                                        </p:attrNameLst>
                                      </p:cBhvr>
                                      <p:to>
                                        <p:strVal val="visible"/>
                                      </p:to>
                                    </p:set>
                                    <p:animEffect transition="in" filter="fade">
                                      <p:cBhvr>
                                        <p:cTn id="57" dur="1000"/>
                                        <p:tgtEl>
                                          <p:spTgt spid="4">
                                            <p:graphicEl>
                                              <a:dgm id="{086C6282-8451-4FE2-883F-B399E06297A6}"/>
                                            </p:graphicEl>
                                          </p:spTgt>
                                        </p:tgtEl>
                                      </p:cBhvr>
                                    </p:animEffect>
                                    <p:anim calcmode="lin" valueType="num">
                                      <p:cBhvr>
                                        <p:cTn id="58" dur="1000" fill="hold"/>
                                        <p:tgtEl>
                                          <p:spTgt spid="4">
                                            <p:graphicEl>
                                              <a:dgm id="{086C6282-8451-4FE2-883F-B399E06297A6}"/>
                                            </p:graphicEl>
                                          </p:spTgt>
                                        </p:tgtEl>
                                        <p:attrNameLst>
                                          <p:attrName>ppt_x</p:attrName>
                                        </p:attrNameLst>
                                      </p:cBhvr>
                                      <p:tavLst>
                                        <p:tav tm="0">
                                          <p:val>
                                            <p:strVal val="#ppt_x"/>
                                          </p:val>
                                        </p:tav>
                                        <p:tav tm="100000">
                                          <p:val>
                                            <p:strVal val="#ppt_x"/>
                                          </p:val>
                                        </p:tav>
                                      </p:tavLst>
                                    </p:anim>
                                    <p:anim calcmode="lin" valueType="num">
                                      <p:cBhvr>
                                        <p:cTn id="59" dur="1000" fill="hold"/>
                                        <p:tgtEl>
                                          <p:spTgt spid="4">
                                            <p:graphicEl>
                                              <a:dgm id="{086C6282-8451-4FE2-883F-B399E06297A6}"/>
                                            </p:graphic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4">
                                            <p:graphicEl>
                                              <a:dgm id="{6F4B0EA5-8E69-4A1B-B819-C4D393E1EC22}"/>
                                            </p:graphicEl>
                                          </p:spTgt>
                                        </p:tgtEl>
                                        <p:attrNameLst>
                                          <p:attrName>style.visibility</p:attrName>
                                        </p:attrNameLst>
                                      </p:cBhvr>
                                      <p:to>
                                        <p:strVal val="visible"/>
                                      </p:to>
                                    </p:set>
                                    <p:animEffect transition="in" filter="fade">
                                      <p:cBhvr>
                                        <p:cTn id="64" dur="1000"/>
                                        <p:tgtEl>
                                          <p:spTgt spid="4">
                                            <p:graphicEl>
                                              <a:dgm id="{6F4B0EA5-8E69-4A1B-B819-C4D393E1EC22}"/>
                                            </p:graphicEl>
                                          </p:spTgt>
                                        </p:tgtEl>
                                      </p:cBhvr>
                                    </p:animEffect>
                                    <p:anim calcmode="lin" valueType="num">
                                      <p:cBhvr>
                                        <p:cTn id="65" dur="1000" fill="hold"/>
                                        <p:tgtEl>
                                          <p:spTgt spid="4">
                                            <p:graphicEl>
                                              <a:dgm id="{6F4B0EA5-8E69-4A1B-B819-C4D393E1EC22}"/>
                                            </p:graphicEl>
                                          </p:spTgt>
                                        </p:tgtEl>
                                        <p:attrNameLst>
                                          <p:attrName>ppt_x</p:attrName>
                                        </p:attrNameLst>
                                      </p:cBhvr>
                                      <p:tavLst>
                                        <p:tav tm="0">
                                          <p:val>
                                            <p:strVal val="#ppt_x"/>
                                          </p:val>
                                        </p:tav>
                                        <p:tav tm="100000">
                                          <p:val>
                                            <p:strVal val="#ppt_x"/>
                                          </p:val>
                                        </p:tav>
                                      </p:tavLst>
                                    </p:anim>
                                    <p:anim calcmode="lin" valueType="num">
                                      <p:cBhvr>
                                        <p:cTn id="66" dur="1000" fill="hold"/>
                                        <p:tgtEl>
                                          <p:spTgt spid="4">
                                            <p:graphicEl>
                                              <a:dgm id="{6F4B0EA5-8E69-4A1B-B819-C4D393E1EC22}"/>
                                            </p:graphic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
                                            <p:graphicEl>
                                              <a:dgm id="{458B71FF-11F7-4CA9-BAB1-3CFE9ECDE356}"/>
                                            </p:graphicEl>
                                          </p:spTgt>
                                        </p:tgtEl>
                                        <p:attrNameLst>
                                          <p:attrName>style.visibility</p:attrName>
                                        </p:attrNameLst>
                                      </p:cBhvr>
                                      <p:to>
                                        <p:strVal val="visible"/>
                                      </p:to>
                                    </p:set>
                                    <p:animEffect transition="in" filter="fade">
                                      <p:cBhvr>
                                        <p:cTn id="69" dur="1000"/>
                                        <p:tgtEl>
                                          <p:spTgt spid="4">
                                            <p:graphicEl>
                                              <a:dgm id="{458B71FF-11F7-4CA9-BAB1-3CFE9ECDE356}"/>
                                            </p:graphicEl>
                                          </p:spTgt>
                                        </p:tgtEl>
                                      </p:cBhvr>
                                    </p:animEffect>
                                    <p:anim calcmode="lin" valueType="num">
                                      <p:cBhvr>
                                        <p:cTn id="70" dur="1000" fill="hold"/>
                                        <p:tgtEl>
                                          <p:spTgt spid="4">
                                            <p:graphicEl>
                                              <a:dgm id="{458B71FF-11F7-4CA9-BAB1-3CFE9ECDE356}"/>
                                            </p:graphicEl>
                                          </p:spTgt>
                                        </p:tgtEl>
                                        <p:attrNameLst>
                                          <p:attrName>ppt_x</p:attrName>
                                        </p:attrNameLst>
                                      </p:cBhvr>
                                      <p:tavLst>
                                        <p:tav tm="0">
                                          <p:val>
                                            <p:strVal val="#ppt_x"/>
                                          </p:val>
                                        </p:tav>
                                        <p:tav tm="100000">
                                          <p:val>
                                            <p:strVal val="#ppt_x"/>
                                          </p:val>
                                        </p:tav>
                                      </p:tavLst>
                                    </p:anim>
                                    <p:anim calcmode="lin" valueType="num">
                                      <p:cBhvr>
                                        <p:cTn id="71" dur="1000" fill="hold"/>
                                        <p:tgtEl>
                                          <p:spTgt spid="4">
                                            <p:graphicEl>
                                              <a:dgm id="{458B71FF-11F7-4CA9-BAB1-3CFE9ECDE35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04163" y="354494"/>
            <a:ext cx="7740469" cy="1143000"/>
          </a:xfrm>
          <a:prstGeom prst="rect">
            <a:avLst/>
          </a:prstGeom>
          <a:noFill/>
          <a:ln w="76200">
            <a:noFill/>
          </a:ln>
        </p:spPr>
        <p:txBody>
          <a:bodyPr vert="horz" lIns="91440" tIns="45720" rIns="91440" bIns="45720" rtlCol="0" anchor="ctr">
            <a:normAutofit/>
          </a:bodyPr>
          <a:lstStyle>
            <a:lvl1pPr algn="l" defTabSz="457200" rtl="0" eaLnBrk="1" latinLnBrk="0" hangingPunct="1">
              <a:spcBef>
                <a:spcPct val="0"/>
              </a:spcBef>
              <a:buNone/>
              <a:defRPr sz="4400" b="1" kern="1200">
                <a:solidFill>
                  <a:srgbClr val="030503"/>
                </a:solidFill>
                <a:latin typeface="+mj-lt"/>
                <a:ea typeface="+mj-ea"/>
                <a:cs typeface="+mj-cs"/>
              </a:defRPr>
            </a:lvl1pPr>
          </a:lstStyle>
          <a:p>
            <a:pPr fontAlgn="auto">
              <a:spcAft>
                <a:spcPts val="0"/>
              </a:spcAft>
            </a:pPr>
            <a:r>
              <a:rPr lang="en-US" dirty="0">
                <a:solidFill>
                  <a:sysClr val="windowText" lastClr="000000"/>
                </a:solidFill>
              </a:rPr>
              <a:t>Creating a Positive Environment</a:t>
            </a:r>
          </a:p>
        </p:txBody>
      </p:sp>
      <p:sp>
        <p:nvSpPr>
          <p:cNvPr id="3" name="Content Placeholder 2"/>
          <p:cNvSpPr>
            <a:spLocks noGrp="1"/>
          </p:cNvSpPr>
          <p:nvPr>
            <p:ph idx="1"/>
          </p:nvPr>
        </p:nvSpPr>
        <p:spPr>
          <a:xfrm>
            <a:off x="404162" y="1803287"/>
            <a:ext cx="8435037" cy="4525963"/>
          </a:xfrm>
        </p:spPr>
        <p:txBody>
          <a:bodyPr>
            <a:normAutofit/>
          </a:bodyPr>
          <a:lstStyle/>
          <a:p>
            <a:r>
              <a:rPr lang="en-US" dirty="0"/>
              <a:t>Your operation benefits in countless ways when you cultivate a positive and productive workplace culture.</a:t>
            </a:r>
          </a:p>
          <a:p>
            <a:r>
              <a:rPr lang="en-US" dirty="0"/>
              <a:t>Be a leader who strives to bring positivity and energy to the cafeteria every day. </a:t>
            </a:r>
          </a:p>
          <a:p>
            <a:r>
              <a:rPr lang="en-US" dirty="0"/>
              <a:t>By setting a positive tone:</a:t>
            </a:r>
          </a:p>
          <a:p>
            <a:pPr lvl="1"/>
            <a:r>
              <a:rPr lang="en-US" dirty="0"/>
              <a:t>Your energy will be amplified by your staff</a:t>
            </a:r>
          </a:p>
          <a:p>
            <a:pPr lvl="1"/>
            <a:r>
              <a:rPr lang="en-US" dirty="0"/>
              <a:t>Happy employees are more likely to come to work everyday and are better workers</a:t>
            </a:r>
          </a:p>
          <a:p>
            <a:pPr lvl="1"/>
            <a:r>
              <a:rPr lang="en-US" dirty="0"/>
              <a:t>Turn problems into opportunities</a:t>
            </a:r>
          </a:p>
          <a:p>
            <a:endParaRPr lang="en-US" dirty="0"/>
          </a:p>
        </p:txBody>
      </p:sp>
      <p:sp>
        <p:nvSpPr>
          <p:cNvPr id="4" name="Oval 3"/>
          <p:cNvSpPr/>
          <p:nvPr/>
        </p:nvSpPr>
        <p:spPr>
          <a:xfrm>
            <a:off x="3833871" y="0"/>
            <a:ext cx="630950" cy="708989"/>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p:cNvSpPr/>
          <p:nvPr/>
        </p:nvSpPr>
        <p:spPr>
          <a:xfrm>
            <a:off x="2313542" y="0"/>
            <a:ext cx="1641513" cy="88135"/>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89135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04163" y="1803287"/>
            <a:ext cx="8335674" cy="3835513"/>
          </a:xfrm>
        </p:spPr>
        <p:txBody>
          <a:bodyPr>
            <a:normAutofit/>
          </a:bodyPr>
          <a:lstStyle/>
          <a:p>
            <a:pPr lvl="0">
              <a:spcBef>
                <a:spcPts val="0"/>
              </a:spcBef>
              <a:spcAft>
                <a:spcPts val="1000"/>
              </a:spcAft>
            </a:pPr>
            <a:r>
              <a:rPr lang="en-US" sz="2600" dirty="0">
                <a:solidFill>
                  <a:prstClr val="black"/>
                </a:solidFill>
              </a:rPr>
              <a:t>Actions speak louder than words. A role model is someone whose behavior, example, or success is emulated by others. </a:t>
            </a:r>
          </a:p>
          <a:p>
            <a:pPr marL="914400" lvl="1" indent="-457200">
              <a:spcBef>
                <a:spcPts val="0"/>
              </a:spcBef>
              <a:spcAft>
                <a:spcPts val="400"/>
              </a:spcAft>
            </a:pPr>
            <a:r>
              <a:rPr lang="en-US" sz="2400" dirty="0">
                <a:solidFill>
                  <a:prstClr val="black"/>
                </a:solidFill>
              </a:rPr>
              <a:t>Power and authority come with your position</a:t>
            </a:r>
          </a:p>
          <a:p>
            <a:pPr marL="914400" lvl="1" indent="-457200">
              <a:spcBef>
                <a:spcPts val="0"/>
              </a:spcBef>
              <a:spcAft>
                <a:spcPts val="400"/>
              </a:spcAft>
            </a:pPr>
            <a:r>
              <a:rPr lang="en-US" sz="2400" dirty="0">
                <a:solidFill>
                  <a:prstClr val="black"/>
                </a:solidFill>
              </a:rPr>
              <a:t>Being an example is the best way to change behavior without ruining relationships</a:t>
            </a:r>
          </a:p>
          <a:p>
            <a:pPr marL="914400" lvl="1" indent="-457200">
              <a:spcBef>
                <a:spcPts val="0"/>
              </a:spcBef>
              <a:spcAft>
                <a:spcPts val="800"/>
              </a:spcAft>
            </a:pPr>
            <a:r>
              <a:rPr lang="en-US" sz="2400" dirty="0">
                <a:solidFill>
                  <a:prstClr val="black"/>
                </a:solidFill>
              </a:rPr>
              <a:t>Good behavior earns the respect of your staff</a:t>
            </a:r>
          </a:p>
          <a:p>
            <a:pPr lvl="0" indent="-457200">
              <a:spcBef>
                <a:spcPts val="0"/>
              </a:spcBef>
              <a:spcAft>
                <a:spcPts val="1000"/>
              </a:spcAft>
            </a:pPr>
            <a:r>
              <a:rPr lang="en-US" sz="2400" b="1" dirty="0">
                <a:solidFill>
                  <a:prstClr val="black"/>
                </a:solidFill>
              </a:rPr>
              <a:t>Example</a:t>
            </a:r>
            <a:r>
              <a:rPr lang="en-US" sz="2400" dirty="0">
                <a:solidFill>
                  <a:prstClr val="black"/>
                </a:solidFill>
              </a:rPr>
              <a:t>: Instead of telling them to work faster, show them how to prepare burgers with two hands to maximize efficiency. </a:t>
            </a:r>
          </a:p>
          <a:p>
            <a:endParaRPr lang="en-US" dirty="0"/>
          </a:p>
          <a:p>
            <a:endParaRPr lang="en-US" dirty="0"/>
          </a:p>
        </p:txBody>
      </p:sp>
      <p:sp>
        <p:nvSpPr>
          <p:cNvPr id="13" name="Oval 12"/>
          <p:cNvSpPr/>
          <p:nvPr/>
        </p:nvSpPr>
        <p:spPr>
          <a:xfrm>
            <a:off x="3833871" y="0"/>
            <a:ext cx="630950" cy="708989"/>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6"/>
          <p:cNvSpPr/>
          <p:nvPr/>
        </p:nvSpPr>
        <p:spPr>
          <a:xfrm>
            <a:off x="2313542" y="0"/>
            <a:ext cx="1641513" cy="88135"/>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Title 1"/>
          <p:cNvSpPr txBox="1">
            <a:spLocks/>
          </p:cNvSpPr>
          <p:nvPr/>
        </p:nvSpPr>
        <p:spPr>
          <a:xfrm>
            <a:off x="404163" y="374211"/>
            <a:ext cx="6737070" cy="1143000"/>
          </a:xfrm>
          <a:prstGeom prst="rect">
            <a:avLst/>
          </a:prstGeom>
          <a:noFill/>
          <a:ln w="76200">
            <a:noFill/>
          </a:ln>
        </p:spPr>
        <p:txBody>
          <a:bodyPr vert="horz" lIns="91440" tIns="45720" rIns="91440" bIns="45720" rtlCol="0" anchor="ctr">
            <a:normAutofit/>
          </a:bodyPr>
          <a:lstStyle>
            <a:lvl1pPr algn="l" defTabSz="457200" rtl="0" eaLnBrk="1" latinLnBrk="0" hangingPunct="1">
              <a:spcBef>
                <a:spcPct val="0"/>
              </a:spcBef>
              <a:buNone/>
              <a:defRPr sz="4400" b="1" kern="1200">
                <a:solidFill>
                  <a:srgbClr val="030503"/>
                </a:solidFill>
                <a:latin typeface="+mj-lt"/>
                <a:ea typeface="+mj-ea"/>
                <a:cs typeface="+mj-cs"/>
              </a:defRPr>
            </a:lvl1pPr>
          </a:lstStyle>
          <a:p>
            <a:pPr fontAlgn="auto">
              <a:spcAft>
                <a:spcPts val="0"/>
              </a:spcAft>
            </a:pPr>
            <a:r>
              <a:rPr lang="en-US" dirty="0">
                <a:solidFill>
                  <a:sysClr val="windowText" lastClr="000000"/>
                </a:solidFill>
              </a:rPr>
              <a:t>Being a Good Role Model</a:t>
            </a:r>
          </a:p>
        </p:txBody>
      </p:sp>
    </p:spTree>
    <p:extLst>
      <p:ext uri="{BB962C8B-B14F-4D97-AF65-F5344CB8AC3E}">
        <p14:creationId xmlns:p14="http://schemas.microsoft.com/office/powerpoint/2010/main" val="1288364680"/>
      </p:ext>
    </p:extLst>
  </p:cSld>
  <p:clrMapOvr>
    <a:masterClrMapping/>
  </p:clrMapOvr>
</p:sld>
</file>

<file path=ppt/theme/theme1.xml><?xml version="1.0" encoding="utf-8"?>
<a:theme xmlns:a="http://schemas.openxmlformats.org/drawingml/2006/main" name="Theme15">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LAUS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USD" id="{6EF4ED82-39E0-4AB8-8B07-97655C9330E6}" vid="{D47A5210-2DA8-4BF4-A1F0-ADB3689D6330}"/>
    </a:ext>
  </a:extLst>
</a:theme>
</file>

<file path=ppt/theme/theme3.xml><?xml version="1.0" encoding="utf-8"?>
<a:theme xmlns:a="http://schemas.openxmlformats.org/drawingml/2006/main" name="LAUS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USD" id="{6EF4ED82-39E0-4AB8-8B07-97655C9330E6}" vid="{D47A5210-2DA8-4BF4-A1F0-ADB3689D6330}"/>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Theme15</Template>
  <TotalTime>71000</TotalTime>
  <Words>3319</Words>
  <Application>Microsoft Office PowerPoint</Application>
  <PresentationFormat>On-screen Show (4:3)</PresentationFormat>
  <Paragraphs>302</Paragraphs>
  <Slides>30</Slides>
  <Notes>30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30</vt:i4>
      </vt:variant>
    </vt:vector>
  </HeadingPairs>
  <TitlesOfParts>
    <vt:vector size="39" baseType="lpstr">
      <vt:lpstr>Arial</vt:lpstr>
      <vt:lpstr>Biko</vt:lpstr>
      <vt:lpstr>Calibri</vt:lpstr>
      <vt:lpstr>Comic Sans MS</vt:lpstr>
      <vt:lpstr>Times New Roman</vt:lpstr>
      <vt:lpstr>Wingdings</vt:lpstr>
      <vt:lpstr>Theme15</vt:lpstr>
      <vt:lpstr>6_LAUSD</vt:lpstr>
      <vt:lpstr>LAUSD</vt:lpstr>
      <vt:lpstr>PowerPoint Presentation</vt:lpstr>
      <vt:lpstr>PowerPoint Presentation</vt:lpstr>
      <vt:lpstr>Overview</vt:lpstr>
      <vt:lpstr>Objectives</vt:lpstr>
      <vt:lpstr>PowerPoint Presentation</vt:lpstr>
      <vt:lpstr>Leadership is Within</vt:lpstr>
      <vt:lpstr>Redefining Leadership</vt:lpstr>
      <vt:lpstr>PowerPoint Presentation</vt:lpstr>
      <vt:lpstr>PowerPoint Presentation</vt:lpstr>
      <vt:lpstr>PowerPoint Presentation</vt:lpstr>
      <vt:lpstr>Checkers</vt:lpstr>
      <vt:lpstr>Chess</vt:lpstr>
      <vt:lpstr>Being a Chess-Type Leader</vt:lpstr>
      <vt:lpstr>Personality</vt:lpstr>
      <vt:lpstr>Strengths and Weaknesses</vt:lpstr>
      <vt:lpstr>Strengths and Weaknesses</vt:lpstr>
      <vt:lpstr>Reflection Activity 2</vt:lpstr>
      <vt:lpstr>PowerPoint Presentation</vt:lpstr>
      <vt:lpstr>PowerPoint Presentation</vt:lpstr>
      <vt:lpstr>Motivational Triggers</vt:lpstr>
      <vt:lpstr>How to Effectively Praise Staff</vt:lpstr>
      <vt:lpstr>Learning Style</vt:lpstr>
      <vt:lpstr>We Are Not All The Same</vt:lpstr>
      <vt:lpstr>Everyone has a Role</vt:lpstr>
      <vt:lpstr>Teamwork in the Cafeteria</vt:lpstr>
      <vt:lpstr>PowerPoint Presentation</vt:lpstr>
      <vt:lpstr>PowerPoint Presentation</vt:lpstr>
      <vt:lpstr>SMART Goals Example</vt:lpstr>
      <vt:lpstr>Create Your Own SMART Goal</vt:lpstr>
      <vt:lpstr>+</vt:lpstr>
    </vt:vector>
  </TitlesOfParts>
  <Company>Los Angeles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HACCP Presentation</dc:title>
  <dc:subject>Hazards Analysis Critical Control point</dc:subject>
  <dc:creator>aisha.bunch</dc:creator>
  <dc:description>Do not alter of modify without authorization from Aisha or Timikel Sharpe</dc:description>
  <cp:lastModifiedBy>Plubell, Vicka</cp:lastModifiedBy>
  <cp:revision>2493</cp:revision>
  <cp:lastPrinted>2017-07-24T16:54:10Z</cp:lastPrinted>
  <dcterms:created xsi:type="dcterms:W3CDTF">2008-08-11T17:15:48Z</dcterms:created>
  <dcterms:modified xsi:type="dcterms:W3CDTF">2017-07-25T14:27:10Z</dcterms:modified>
</cp:coreProperties>
</file>